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314" r:id="rId9"/>
    <p:sldId id="298" r:id="rId10"/>
    <p:sldId id="310" r:id="rId11"/>
    <p:sldId id="312" r:id="rId12"/>
    <p:sldId id="313" r:id="rId13"/>
    <p:sldId id="292" r:id="rId14"/>
    <p:sldId id="295" r:id="rId15"/>
    <p:sldId id="293" r:id="rId16"/>
    <p:sldId id="294" r:id="rId17"/>
    <p:sldId id="296" r:id="rId18"/>
    <p:sldId id="297" r:id="rId19"/>
    <p:sldId id="299" r:id="rId20"/>
    <p:sldId id="311" r:id="rId21"/>
    <p:sldId id="307" r:id="rId22"/>
    <p:sldId id="308" r:id="rId23"/>
    <p:sldId id="309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2"/>
  </p:normalViewPr>
  <p:slideViewPr>
    <p:cSldViewPr snapToGrid="0" snapToObjects="1">
      <p:cViewPr varScale="1">
        <p:scale>
          <a:sx n="101" d="100"/>
          <a:sy n="101" d="100"/>
        </p:scale>
        <p:origin x="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F7F-CA11-224D-BC21-67C1DA95C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Families, Wealth &amp; Addiction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B75AFD-B6C9-8540-B77F-FADD5C255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Beyond Financial Solutions For Preserving Family Wealth In The Face of Addiction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71AF2-C984-684C-BAB8-5912D28D06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0489" y="2600259"/>
            <a:ext cx="2957536" cy="85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62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53997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SIGNS OF POSSIBLE SUBSTANCE ABUSE: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Attitude shift in priorities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Frequent requests for money or goods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Outbursts, self-destructive acts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Serious life events such as arrests or dropping out of school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Changes in physical appearance 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“Families”)</a:t>
            </a:r>
          </a:p>
        </p:txBody>
      </p:sp>
    </p:spTree>
    <p:extLst>
      <p:ext uri="{BB962C8B-B14F-4D97-AF65-F5344CB8AC3E}">
        <p14:creationId xmlns:p14="http://schemas.microsoft.com/office/powerpoint/2010/main" val="46165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476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MYTHS ABOUT SUBSTANCE ABUSE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Addicts can quit whenever they want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Substance abuse changes the brain which often results in behavioral consequences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You must be willing to accept drug treatment for it to be effective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Most effective treatment are those with a lot to lose (licenses, money, status, family, etc.)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“Families”)</a:t>
            </a:r>
          </a:p>
        </p:txBody>
      </p:sp>
    </p:spTree>
    <p:extLst>
      <p:ext uri="{BB962C8B-B14F-4D97-AF65-F5344CB8AC3E}">
        <p14:creationId xmlns:p14="http://schemas.microsoft.com/office/powerpoint/2010/main" val="32463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1F9B-518D-D546-A140-EFCEAA8A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188645"/>
            <a:ext cx="7315200" cy="18359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dirty="0"/>
              <a:t>74% continuous abstinence after 5 years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24F42-20C3-5B4D-A646-F0FE0B730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3800" y="2245330"/>
            <a:ext cx="5486400" cy="33299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92% of airline pilots continuously abstinent at 2 years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Most other programs have less than 25% one year continuous abstinence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is the only program where physicians receive different treatment than other groups.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BD5D05-CEDE-2A4E-96B8-E5B30B432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5741597"/>
            <a:ext cx="3005667" cy="8680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6004A-0835-AA46-A565-C5271D455C95}"/>
              </a:ext>
            </a:extLst>
          </p:cNvPr>
          <p:cNvSpPr txBox="1"/>
          <p:nvPr/>
        </p:nvSpPr>
        <p:spPr>
          <a:xfrm>
            <a:off x="63500" y="1917700"/>
            <a:ext cx="358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PHYSICIAN/</a:t>
            </a:r>
          </a:p>
          <a:p>
            <a:r>
              <a:rPr lang="en-US" sz="4400" b="1" dirty="0">
                <a:solidFill>
                  <a:schemeClr val="tx2"/>
                </a:solidFill>
              </a:rPr>
              <a:t>     PILOT </a:t>
            </a:r>
            <a:r>
              <a:rPr lang="en-US" sz="4800" b="1" dirty="0">
                <a:solidFill>
                  <a:schemeClr val="tx2"/>
                </a:solidFill>
              </a:rPr>
              <a:t>PROGRAM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238F2-2697-864C-A9DD-F94F1D97E3AB}"/>
              </a:ext>
            </a:extLst>
          </p:cNvPr>
          <p:cNvSpPr txBox="1"/>
          <p:nvPr/>
        </p:nvSpPr>
        <p:spPr>
          <a:xfrm>
            <a:off x="63500" y="6350000"/>
            <a:ext cx="330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>
                <a:solidFill>
                  <a:schemeClr val="tx2"/>
                </a:solidFill>
              </a:rPr>
              <a:t>Messinger, “Best Practices”)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0B88A-48D9-4C44-8E93-E490C2B7F069}"/>
              </a:ext>
            </a:extLst>
          </p:cNvPr>
          <p:cNvSpPr txBox="1"/>
          <p:nvPr/>
        </p:nvSpPr>
        <p:spPr>
          <a:xfrm>
            <a:off x="0" y="4271642"/>
            <a:ext cx="3372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(Family Recovery Management Program)</a:t>
            </a:r>
          </a:p>
        </p:txBody>
      </p:sp>
    </p:spTree>
    <p:extLst>
      <p:ext uri="{BB962C8B-B14F-4D97-AF65-F5344CB8AC3E}">
        <p14:creationId xmlns:p14="http://schemas.microsoft.com/office/powerpoint/2010/main" val="2795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35531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WHY IT’S BETTER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Quality </a:t>
            </a: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Duration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Longer</a:t>
            </a: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Medical boards oversee the program and dictate the terms post treatment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2"/>
                </a:solidFill>
              </a:rPr>
              <a:t>Leverage- without it, success is futile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Practices”)</a:t>
            </a:r>
          </a:p>
        </p:txBody>
      </p:sp>
    </p:spTree>
    <p:extLst>
      <p:ext uri="{BB962C8B-B14F-4D97-AF65-F5344CB8AC3E}">
        <p14:creationId xmlns:p14="http://schemas.microsoft.com/office/powerpoint/2010/main" val="930722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26334" cy="535531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FAMILY RECOVERY MANAGEMENT PROGRAM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Families can utilize the same </a:t>
            </a:r>
            <a:r>
              <a:rPr lang="en-US">
                <a:solidFill>
                  <a:schemeClr val="tx2"/>
                </a:solidFill>
              </a:rPr>
              <a:t>role as </a:t>
            </a:r>
            <a:r>
              <a:rPr lang="en-US" dirty="0">
                <a:solidFill>
                  <a:schemeClr val="tx2"/>
                </a:solidFill>
              </a:rPr>
              <a:t>medical board directors to encourage entering treatment and complying with post-treatment plans.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Two-Track System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Practices”)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53C346-C8C9-AD46-BB08-37AC21F96682}"/>
              </a:ext>
            </a:extLst>
          </p:cNvPr>
          <p:cNvSpPr/>
          <p:nvPr/>
        </p:nvSpPr>
        <p:spPr>
          <a:xfrm>
            <a:off x="406400" y="2514600"/>
            <a:ext cx="2667000" cy="69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FAMILY TRACK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B6053F-13FE-D041-86CF-5FC17FCF4595}"/>
              </a:ext>
            </a:extLst>
          </p:cNvPr>
          <p:cNvSpPr/>
          <p:nvPr/>
        </p:nvSpPr>
        <p:spPr>
          <a:xfrm>
            <a:off x="406400" y="3520658"/>
            <a:ext cx="2667000" cy="69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ADDICT TRACK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534166-8131-8E4A-8A41-F2565D0B221D}"/>
              </a:ext>
            </a:extLst>
          </p:cNvPr>
          <p:cNvSpPr/>
          <p:nvPr/>
        </p:nvSpPr>
        <p:spPr>
          <a:xfrm>
            <a:off x="3467100" y="2514600"/>
            <a:ext cx="7797800" cy="69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Uses leverage; professionals oversee this process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87CE2F-E99D-7440-ADEC-430CF53CA4E2}"/>
              </a:ext>
            </a:extLst>
          </p:cNvPr>
          <p:cNvSpPr/>
          <p:nvPr/>
        </p:nvSpPr>
        <p:spPr>
          <a:xfrm>
            <a:off x="3467100" y="3520658"/>
            <a:ext cx="7797800" cy="698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Complies with leverage; 2-3 year process</a:t>
            </a:r>
          </a:p>
        </p:txBody>
      </p:sp>
    </p:spTree>
    <p:extLst>
      <p:ext uri="{BB962C8B-B14F-4D97-AF65-F5344CB8AC3E}">
        <p14:creationId xmlns:p14="http://schemas.microsoft.com/office/powerpoint/2010/main" val="3788846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784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LEVERAGE</a:t>
            </a:r>
          </a:p>
          <a:p>
            <a:pPr algn="ctr"/>
            <a:endParaRPr lang="en-US" sz="4000" b="1" u="sng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In the physician model, medical boards use the license as leverage to ensure compliance- comply with the treatment plan, or do not practice medicine.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Explicit Leverage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Include language in trusts and estate plans</a:t>
            </a:r>
          </a:p>
          <a:p>
            <a:pPr marL="342900" indent="-342900">
              <a:buAutoNum type="arabicPeriod"/>
            </a:pPr>
            <a:r>
              <a:rPr lang="en-US" sz="2800" dirty="0">
                <a:solidFill>
                  <a:schemeClr val="tx2"/>
                </a:solidFill>
              </a:rPr>
              <a:t>Non-Explicit Leverage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Soft pressure- relationship based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Externalized pressure- opportunistic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Action-based- consequences 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Practices”)</a:t>
            </a:r>
          </a:p>
        </p:txBody>
      </p:sp>
    </p:spTree>
    <p:extLst>
      <p:ext uri="{BB962C8B-B14F-4D97-AF65-F5344CB8AC3E}">
        <p14:creationId xmlns:p14="http://schemas.microsoft.com/office/powerpoint/2010/main" val="2810915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1398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KEY POINTS OF LEVERAGE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Used as an early intervention technique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Maintained over a long length of time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It is not treatment, but used to acquire compliance 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Never cut off an addict without a support system in place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Use leverage until the addict develops an internal motivation to recover 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Practices)</a:t>
            </a:r>
          </a:p>
        </p:txBody>
      </p:sp>
    </p:spTree>
    <p:extLst>
      <p:ext uri="{BB962C8B-B14F-4D97-AF65-F5344CB8AC3E}">
        <p14:creationId xmlns:p14="http://schemas.microsoft.com/office/powerpoint/2010/main" val="90900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476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IMPLEMENTATION PLAN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Open communication with all parties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Immediate response if relapse occurs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Leverage to implement structure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Drug-Testing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Proactive community of counselors, sponsor, meetings, etc.)</a:t>
            </a: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Contract to be signed by addict and must cover recovery aforementioned items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Practices”)</a:t>
            </a:r>
          </a:p>
        </p:txBody>
      </p:sp>
    </p:spTree>
    <p:extLst>
      <p:ext uri="{BB962C8B-B14F-4D97-AF65-F5344CB8AC3E}">
        <p14:creationId xmlns:p14="http://schemas.microsoft.com/office/powerpoint/2010/main" val="1009513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63231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IDENTIFYING PROBLEMATIC FAMILY MEMBERS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Dysfunctional Family member</a:t>
            </a: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Underperforming Family member</a:t>
            </a:r>
          </a:p>
          <a:p>
            <a:pPr marL="342900" indent="-342900">
              <a:buAutoNum type="arabicPeriod"/>
            </a:pPr>
            <a:r>
              <a:rPr lang="en-US" sz="3600" dirty="0">
                <a:solidFill>
                  <a:schemeClr val="tx2"/>
                </a:solidFill>
              </a:rPr>
              <a:t>Economically-Challenged or Contentious Family member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”Building Leverage”)</a:t>
            </a:r>
          </a:p>
        </p:txBody>
      </p:sp>
    </p:spTree>
    <p:extLst>
      <p:ext uri="{BB962C8B-B14F-4D97-AF65-F5344CB8AC3E}">
        <p14:creationId xmlns:p14="http://schemas.microsoft.com/office/powerpoint/2010/main" val="1360689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1686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MANAGEMENT TOOLS</a:t>
            </a:r>
            <a:endParaRPr lang="en-US" sz="3200" dirty="0">
              <a:solidFill>
                <a:schemeClr val="tx2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Hire a professional with the following services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Intermediary Between Family and the Addict (on behalf of the family)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Family Support Case Management Services (on behalf of the family)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Personal Counseling and Recovery Support (on behalf of the addict)</a:t>
            </a:r>
          </a:p>
          <a:p>
            <a:pPr marL="457200" indent="-45720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Underperforming or Financially-Challenging Family Member/Beneficiary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”Building Leverage”)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88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1F9B-518D-D546-A140-EFCEAA8A7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188645"/>
            <a:ext cx="7315200" cy="183591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dirty="0"/>
              <a:t>20%-40% of the wealthy have addiction issues?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24F42-20C3-5B4D-A646-F0FE0B730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3800" y="2245330"/>
            <a:ext cx="5486400" cy="332997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Addiction is the highest factor in wealth loss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According to the 2007 National Survey on Drug Use and Health 23,200,000 people required treatment for drug and alcohol problems (Buckwalter, 2009)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14% of the population suffers from the disease of addiction (Buckwalter, 2009)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BD5D05-CEDE-2A4E-96B8-E5B30B432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533" y="5741597"/>
            <a:ext cx="3005667" cy="86804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6004A-0835-AA46-A565-C5271D455C95}"/>
              </a:ext>
            </a:extLst>
          </p:cNvPr>
          <p:cNvSpPr txBox="1"/>
          <p:nvPr/>
        </p:nvSpPr>
        <p:spPr>
          <a:xfrm>
            <a:off x="469900" y="2235200"/>
            <a:ext cx="2552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DID YOU KNOW…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F238F2-2697-864C-A9DD-F94F1D97E3AB}"/>
              </a:ext>
            </a:extLst>
          </p:cNvPr>
          <p:cNvSpPr txBox="1"/>
          <p:nvPr/>
        </p:nvSpPr>
        <p:spPr>
          <a:xfrm>
            <a:off x="63500" y="6350000"/>
            <a:ext cx="3309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(Messinger, “Leverage First”)</a:t>
            </a:r>
          </a:p>
        </p:txBody>
      </p:sp>
    </p:spTree>
    <p:extLst>
      <p:ext uri="{BB962C8B-B14F-4D97-AF65-F5344CB8AC3E}">
        <p14:creationId xmlns:p14="http://schemas.microsoft.com/office/powerpoint/2010/main" val="2885097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45243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CHOOSING A TREATMENT CENTER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Ask how the center measures their success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Does the center have experience in working with families with wealth?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type of center will place high value on therapeutic relationships and unique needs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What does the program state for post-treatment support, especially in the 18-month period after treatment? </a:t>
            </a:r>
          </a:p>
          <a:p>
            <a:r>
              <a:rPr lang="en-US" dirty="0">
                <a:solidFill>
                  <a:schemeClr val="tx2"/>
                </a:solidFill>
              </a:rPr>
              <a:t>4. Let the experts decide what the correct approach should be, rather than the addict</a:t>
            </a:r>
          </a:p>
          <a:p>
            <a:r>
              <a:rPr lang="en-US" dirty="0">
                <a:solidFill>
                  <a:schemeClr val="tx2"/>
                </a:solidFill>
              </a:rPr>
              <a:t>5. Many provide treatment and not recovery </a:t>
            </a:r>
          </a:p>
          <a:p>
            <a:r>
              <a:rPr lang="en-US" dirty="0">
                <a:solidFill>
                  <a:schemeClr val="tx2"/>
                </a:solidFill>
              </a:rPr>
              <a:t>6. Counseling Quality</a:t>
            </a:r>
          </a:p>
          <a:p>
            <a:r>
              <a:rPr lang="en-US" dirty="0">
                <a:solidFill>
                  <a:schemeClr val="tx2"/>
                </a:solidFill>
              </a:rPr>
              <a:t>7. Treatment Philosophy</a:t>
            </a:r>
          </a:p>
          <a:p>
            <a:r>
              <a:rPr lang="en-US" dirty="0">
                <a:solidFill>
                  <a:schemeClr val="tx2"/>
                </a:solidFill>
              </a:rPr>
              <a:t>8. Family Systems: The Role the Family Plays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”Families”)</a:t>
            </a:r>
          </a:p>
        </p:txBody>
      </p:sp>
    </p:spTree>
    <p:extLst>
      <p:ext uri="{BB962C8B-B14F-4D97-AF65-F5344CB8AC3E}">
        <p14:creationId xmlns:p14="http://schemas.microsoft.com/office/powerpoint/2010/main" val="554459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480131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MODEL LANGUAGE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Sole Discretion of Trustee to Withhold Income or Principal, Notwithstanding Any Other Provision of The Trust Agreement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Authorization to Hire and Rely on Professional Expertise to Implement Appendix A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Authorization Regarding Intervention, Evaluation, Treatment, and Recovery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Beneficiary’s Consent to Release Information and Compliance Requirement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Alcohol and Drug Testing- Observed Tests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Recovery- Two-year Minimum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594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452431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KEY POINTS: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Individualized for each family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Includes plan in the event of a relapse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Authorization of appointment of experts to make recommendations on behalf of the trustee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The professional works for the trustee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Professional Evaluations utilized as an early intervention strategy 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Professional assistance paid for by trust and helps the trustee-beneficiary relationship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“Best Practices”)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4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34163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RESOURCES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WWW.INDEPENDENTINTERVENTIONISTS.COM 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for a complete list of great chemical dependency counselors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79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66" y="133869"/>
            <a:ext cx="3750733" cy="10832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60866" y="1384301"/>
            <a:ext cx="11599334" cy="4801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APPENDIX</a:t>
            </a:r>
          </a:p>
          <a:p>
            <a:pPr algn="ctr"/>
            <a:endParaRPr lang="en-US" dirty="0"/>
          </a:p>
          <a:p>
            <a:r>
              <a:rPr lang="en-US" sz="1400" dirty="0"/>
              <a:t>Buckwalter, Wayne. “Trust Planning for Beneficiaries With Addictions.” </a:t>
            </a:r>
            <a:r>
              <a:rPr lang="en-US" sz="1400" i="1" dirty="0"/>
              <a:t>New Jersey Law Journal</a:t>
            </a:r>
            <a:r>
              <a:rPr lang="en-US" sz="1400" dirty="0"/>
              <a:t>, vol. 192, no. 6, ser. 501, 9 Nov. 2009, pp. 197–198. </a:t>
            </a:r>
            <a:r>
              <a:rPr lang="en-US" sz="1400" i="1" dirty="0"/>
              <a:t>501</a:t>
            </a:r>
            <a:r>
              <a:rPr lang="en-US" sz="1400" dirty="0"/>
              <a:t>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Messinger, William F. “Building Leverage Into Governance Documents for Earlier Intervention and Stable Recovery.” </a:t>
            </a:r>
            <a:r>
              <a:rPr lang="en-US" sz="1400" i="1" dirty="0"/>
              <a:t>Family Support and Addiction Management for Long-Term Success</a:t>
            </a:r>
            <a:r>
              <a:rPr lang="en-US" sz="1400" dirty="0"/>
              <a:t>, www.billmessinger.com/downloads/Art-4-Governance.pdf.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Messinger, William F. “Common Misconceptions About Addiction: What you Think You Know Can Hurt You and Your Loved One.” </a:t>
            </a:r>
            <a:r>
              <a:rPr lang="en-US" sz="1400" i="1" dirty="0"/>
              <a:t>Family Support and Addiction Management for Long-Term Success</a:t>
            </a:r>
            <a:r>
              <a:rPr lang="en-US" sz="1400" dirty="0"/>
              <a:t>, www.billmessinger.com/downloads/Common-Mis.pdf.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Messinger, William F. “Families, Wealth &amp; Addiction.” www.billmessinger.com/downloads/Leverage-First.pdf.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Messinger, William F. “Leverage First: Using Family Resources as a Positive Influence for Recovery.” </a:t>
            </a:r>
            <a:r>
              <a:rPr lang="en-US" sz="1400" i="1" dirty="0"/>
              <a:t>Family Support and Addiction Management for Long-Term Success</a:t>
            </a:r>
            <a:r>
              <a:rPr lang="en-US" sz="1400" dirty="0"/>
              <a:t>, www.billmessinger.com/downloads/Leverage-First.pdf.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Messinger, William F, and Arden O'Connor. “Best Practices for Treatment Substance and Other Behavioral Disorders.” Oct. 2017, www.billmessinger.com/downloads/Model-Language-Second-Edition-(2017).pdf.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5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784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chemeClr val="tx2"/>
                </a:solidFill>
              </a:rPr>
              <a:t>OPPORTUNITIES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Assist clients to acknowledge and address addiction issues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2. Provide support and professional resources for lifelong recovery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3. Help families achieve lifelong goals through guided treatment of this treatable disease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9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784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solidFill>
                  <a:schemeClr val="tx2"/>
                </a:solidFill>
              </a:rPr>
              <a:t>WEALTH AND SUBSTANCE ABUSE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Money provides an excuse to avoid consequences of substance and addiction issues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To be successful requires sensitivity and a full understanding of addiction</a:t>
            </a:r>
          </a:p>
          <a:p>
            <a:pPr marL="342900" indent="-342900">
              <a:buAutoNum type="arabicPeriod"/>
            </a:pPr>
            <a:r>
              <a:rPr lang="en-US" sz="3200" dirty="0">
                <a:solidFill>
                  <a:schemeClr val="tx2"/>
                </a:solidFill>
              </a:rPr>
              <a:t>A trust can be created to include specific language modified to address current and future obstacles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7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152400"/>
            <a:ext cx="11751734" cy="566308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ACTION STEPS</a:t>
            </a:r>
          </a:p>
          <a:p>
            <a:pPr algn="ctr"/>
            <a:endParaRPr lang="en-US" sz="2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Consult with experts by finding a qualified trustee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Obtain licensing information and referrals from other professionals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Qualifications should include professionals who are in recovery  and licensed</a:t>
            </a: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Include the Family </a:t>
            </a:r>
          </a:p>
          <a:p>
            <a:pPr marL="342900" indent="-342900">
              <a:buAutoNum type="arabicPeriod"/>
            </a:pPr>
            <a:r>
              <a:rPr lang="en-US" sz="2200" dirty="0">
                <a:solidFill>
                  <a:schemeClr val="tx2"/>
                </a:solidFill>
              </a:rPr>
              <a:t>Set Motivation for treatment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Create and maintain leverage</a:t>
            </a:r>
          </a:p>
          <a:p>
            <a:r>
              <a:rPr lang="en-US" sz="2200" dirty="0">
                <a:solidFill>
                  <a:schemeClr val="tx2"/>
                </a:solidFill>
              </a:rPr>
              <a:t>4. Create a long-term recovery plan</a:t>
            </a:r>
          </a:p>
          <a:p>
            <a:r>
              <a:rPr lang="en-US" sz="2200" dirty="0">
                <a:solidFill>
                  <a:schemeClr val="tx2"/>
                </a:solidFill>
              </a:rPr>
              <a:t>5. Create the terms of the trust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</a:rPr>
              <a:t>basic broad discretionary trust or structured as a special needs trust)</a:t>
            </a:r>
          </a:p>
          <a:p>
            <a:endParaRPr lang="en-US" sz="2200" dirty="0"/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This provides support and creates funding for recovery,</a:t>
            </a:r>
          </a:p>
          <a:p>
            <a:pPr algn="ctr"/>
            <a:r>
              <a:rPr lang="en-US" sz="2200" dirty="0">
                <a:solidFill>
                  <a:schemeClr val="bg1"/>
                </a:solidFill>
              </a:rPr>
              <a:t> while simultaneously protecting the beneficiary and family as a whole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(Buckwalter, 2009)</a:t>
            </a:r>
          </a:p>
        </p:txBody>
      </p:sp>
    </p:spTree>
    <p:extLst>
      <p:ext uri="{BB962C8B-B14F-4D97-AF65-F5344CB8AC3E}">
        <p14:creationId xmlns:p14="http://schemas.microsoft.com/office/powerpoint/2010/main" val="65661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65248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UNDERSTANDING SUBSTANCE ABUSE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Understanding addiction as a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Addiction changes brain chemistry and decision making abilities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Success rates vary greatly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Family interaction is essential throughout all stages of intervention, planning treatment, and post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Takes more than 28 days!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Typically 2 to 5 year process 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“Families”)</a:t>
            </a:r>
          </a:p>
        </p:txBody>
      </p:sp>
    </p:spTree>
    <p:extLst>
      <p:ext uri="{BB962C8B-B14F-4D97-AF65-F5344CB8AC3E}">
        <p14:creationId xmlns:p14="http://schemas.microsoft.com/office/powerpoint/2010/main" val="2170514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4476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UNDERSTANDING SUBSTANCE ABUSE AND WEALTH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Perceiving treatment as a ”rite of passage” is a current trend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Treatment centers are often a quick fix to a lifelong issue, as they cater to a luxurious lifestyle rather than lasting treatment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</a:rPr>
              <a:t>Low recovery rates and relapse are common 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(Messinger, “Families”)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45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63231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TERMS</a:t>
            </a: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* Substance Use disorder defined as mild, moderate, or severe depending on presence of quantity of symptoms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(Messinger, “Best Practices)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3A2C08-EB59-EE47-8CFD-EE2696D60BB4}"/>
              </a:ext>
            </a:extLst>
          </p:cNvPr>
          <p:cNvSpPr/>
          <p:nvPr/>
        </p:nvSpPr>
        <p:spPr>
          <a:xfrm>
            <a:off x="215900" y="1231900"/>
            <a:ext cx="187960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CLEAN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4C65B8-F7AA-CE4E-8B7E-F81623BC9E70}"/>
              </a:ext>
            </a:extLst>
          </p:cNvPr>
          <p:cNvSpPr/>
          <p:nvPr/>
        </p:nvSpPr>
        <p:spPr>
          <a:xfrm>
            <a:off x="2832100" y="1231900"/>
            <a:ext cx="8686800" cy="723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12 months of no use of alcohol or drugs</a:t>
            </a:r>
          </a:p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F64286-B236-C44D-A817-E49040F56EAB}"/>
              </a:ext>
            </a:extLst>
          </p:cNvPr>
          <p:cNvSpPr/>
          <p:nvPr/>
        </p:nvSpPr>
        <p:spPr>
          <a:xfrm>
            <a:off x="215900" y="2159000"/>
            <a:ext cx="187960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SOBER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5D0DBE-6882-EB4E-8033-2031E51C036E}"/>
              </a:ext>
            </a:extLst>
          </p:cNvPr>
          <p:cNvSpPr/>
          <p:nvPr/>
        </p:nvSpPr>
        <p:spPr>
          <a:xfrm>
            <a:off x="2832100" y="2159000"/>
            <a:ext cx="8737600" cy="723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12 months of non-use and </a:t>
            </a:r>
            <a:r>
              <a:rPr lang="en-US" sz="2800" b="1" dirty="0">
                <a:solidFill>
                  <a:schemeClr val="tx2"/>
                </a:solidFill>
              </a:rPr>
              <a:t>actively</a:t>
            </a:r>
            <a:r>
              <a:rPr lang="en-US" sz="2800" dirty="0">
                <a:solidFill>
                  <a:schemeClr val="tx2"/>
                </a:solidFill>
              </a:rPr>
              <a:t> engaged in a program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216F14-AEE7-B04A-8E56-4BA089C27F43}"/>
              </a:ext>
            </a:extLst>
          </p:cNvPr>
          <p:cNvSpPr/>
          <p:nvPr/>
        </p:nvSpPr>
        <p:spPr>
          <a:xfrm>
            <a:off x="215900" y="3086100"/>
            <a:ext cx="1879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SUBSTANCE USE DISORDER*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426659-2F24-B248-8982-2E8CA4541050}"/>
              </a:ext>
            </a:extLst>
          </p:cNvPr>
          <p:cNvSpPr/>
          <p:nvPr/>
        </p:nvSpPr>
        <p:spPr>
          <a:xfrm>
            <a:off x="2781300" y="3086100"/>
            <a:ext cx="8737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Rather than “addiction” or “alcohol use and dependence”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83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C8E5D5F-9B1E-BE40-B89C-4222B1CA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5667" y="5962795"/>
            <a:ext cx="2696634" cy="7787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BD388E-B086-0C4B-BCA6-04F8C72AE5E3}"/>
              </a:ext>
            </a:extLst>
          </p:cNvPr>
          <p:cNvSpPr txBox="1"/>
          <p:nvPr/>
        </p:nvSpPr>
        <p:spPr>
          <a:xfrm>
            <a:off x="110066" y="279400"/>
            <a:ext cx="11751734" cy="566308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chemeClr val="tx2"/>
                </a:solidFill>
              </a:rPr>
              <a:t>UNDERSTANDING PROCESS AND RECOVERY</a:t>
            </a:r>
            <a:endParaRPr lang="en-US" sz="3200" dirty="0">
              <a:solidFill>
                <a:schemeClr val="tx2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The family must believe in the program and understand recovery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Perspectives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Medical- addiction is a disease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Practicality of what works- pilot/physician model is ideal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Legal- law supports certain decision-making based on professional suggestion and recommendation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Family system– family and advisors must work together and be a team to support sobriety 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Stages of 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Transition: Recognize Addiction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Stabilization: Recuperation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Early Recovery: Change addictive Thoughts and Behaviors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Middle Recovery: Lifestyle balance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Late Recovery: Family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Maintenance: Growth and Development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(Messinger, ”Building Leverage”)</a:t>
            </a:r>
          </a:p>
        </p:txBody>
      </p:sp>
    </p:spTree>
    <p:extLst>
      <p:ext uri="{BB962C8B-B14F-4D97-AF65-F5344CB8AC3E}">
        <p14:creationId xmlns:p14="http://schemas.microsoft.com/office/powerpoint/2010/main" val="28023299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811</TotalTime>
  <Words>1259</Words>
  <Application>Microsoft Macintosh PowerPoint</Application>
  <PresentationFormat>Widescreen</PresentationFormat>
  <Paragraphs>310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Corbel</vt:lpstr>
      <vt:lpstr>Wingdings 2</vt:lpstr>
      <vt:lpstr>Frame</vt:lpstr>
      <vt:lpstr>Families, Wealth &amp; Addiction</vt:lpstr>
      <vt:lpstr>20%-40% of the wealthy have addiction issues?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74% continuous abstinence after 5 years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Families, Wealth &amp; Addiction</dc:title>
  <dc:creator>SpartanOffice 51-55</dc:creator>
  <cp:lastModifiedBy>SpartanOffice 51-55</cp:lastModifiedBy>
  <cp:revision>34</cp:revision>
  <dcterms:created xsi:type="dcterms:W3CDTF">2018-02-16T03:43:12Z</dcterms:created>
  <dcterms:modified xsi:type="dcterms:W3CDTF">2018-02-19T20:36:11Z</dcterms:modified>
</cp:coreProperties>
</file>