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67" r:id="rId3"/>
    <p:sldId id="268" r:id="rId4"/>
    <p:sldId id="269" r:id="rId5"/>
    <p:sldId id="270" r:id="rId6"/>
    <p:sldId id="271" r:id="rId7"/>
    <p:sldId id="272" r:id="rId8"/>
    <p:sldId id="273" r:id="rId9"/>
    <p:sldId id="274" r:id="rId10"/>
    <p:sldId id="275" r:id="rId11"/>
    <p:sldId id="258" r:id="rId12"/>
    <p:sldId id="276" r:id="rId13"/>
    <p:sldId id="277" r:id="rId14"/>
    <p:sldId id="278" r:id="rId15"/>
    <p:sldId id="279" r:id="rId16"/>
    <p:sldId id="280" r:id="rId17"/>
    <p:sldId id="281" r:id="rId18"/>
    <p:sldId id="282" r:id="rId19"/>
    <p:sldId id="283"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99"/>
    <a:srgbClr val="FF9966"/>
    <a:srgbClr val="FF9933"/>
    <a:srgbClr val="FF6600"/>
    <a:srgbClr val="FFCC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62" y="-31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3ED2E-B914-44BE-B4CD-1B72E92135DF}" type="datetimeFigureOut">
              <a:rPr lang="en-US" smtClean="0"/>
              <a:t>5/15/2018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33807-1FF4-4505-B0AC-054C6E809CF7}" type="slidenum">
              <a:rPr lang="en-US" smtClean="0"/>
              <a:t>‹#›</a:t>
            </a:fld>
            <a:endParaRPr lang="en-US"/>
          </a:p>
        </p:txBody>
      </p:sp>
    </p:spTree>
    <p:extLst>
      <p:ext uri="{BB962C8B-B14F-4D97-AF65-F5344CB8AC3E}">
        <p14:creationId xmlns:p14="http://schemas.microsoft.com/office/powerpoint/2010/main" val="326326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3</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4</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5</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6</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7</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8</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9</a:t>
            </a:fld>
            <a:endParaRPr lang="en-US"/>
          </a:p>
        </p:txBody>
      </p:sp>
    </p:spTree>
    <p:extLst>
      <p:ext uri="{BB962C8B-B14F-4D97-AF65-F5344CB8AC3E}">
        <p14:creationId xmlns:p14="http://schemas.microsoft.com/office/powerpoint/2010/main" val="2827163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533807-1FF4-4505-B0AC-054C6E809CF7}" type="slidenum">
              <a:rPr lang="en-US" smtClean="0"/>
              <a:t>10</a:t>
            </a:fld>
            <a:endParaRPr lang="en-US"/>
          </a:p>
        </p:txBody>
      </p:sp>
    </p:spTree>
    <p:extLst>
      <p:ext uri="{BB962C8B-B14F-4D97-AF65-F5344CB8AC3E}">
        <p14:creationId xmlns:p14="http://schemas.microsoft.com/office/powerpoint/2010/main" val="282716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8"/>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084B4C55-61ED-4935-82A3-57DD19067D71}" type="datetimeFigureOut">
              <a:rPr lang="en-US" smtClean="0"/>
              <a:t>5/15/2018</a:t>
            </a:fld>
            <a:endParaRPr lang="en-US"/>
          </a:p>
        </p:txBody>
      </p:sp>
      <p:sp>
        <p:nvSpPr>
          <p:cNvPr id="17" name="Footer Placeholder 16"/>
          <p:cNvSpPr>
            <a:spLocks noGrp="1"/>
          </p:cNvSpPr>
          <p:nvPr>
            <p:ph type="ftr" sz="quarter" idx="11"/>
          </p:nvPr>
        </p:nvSpPr>
        <p:spPr>
          <a:xfrm>
            <a:off x="2780524" y="236541"/>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344429D6-1B37-4D1C-8A26-2AA6577EE6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4B4C55-61ED-4935-82A3-57DD19067D7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429D6-1B37-4D1C-8A26-2AA6577EE6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2"/>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1"/>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4"/>
            <a:ext cx="2946400" cy="365125"/>
          </a:xfrm>
        </p:spPr>
        <p:txBody>
          <a:bodyPr/>
          <a:lstStyle/>
          <a:p>
            <a:fld id="{084B4C55-61ED-4935-82A3-57DD19067D71}" type="datetimeFigureOut">
              <a:rPr lang="en-US" smtClean="0"/>
              <a:t>5/15/2018</a:t>
            </a:fld>
            <a:endParaRPr lang="en-US"/>
          </a:p>
        </p:txBody>
      </p:sp>
      <p:sp>
        <p:nvSpPr>
          <p:cNvPr id="5" name="Footer Placeholder 4"/>
          <p:cNvSpPr>
            <a:spLocks noGrp="1"/>
          </p:cNvSpPr>
          <p:nvPr>
            <p:ph type="ftr" sz="quarter" idx="11"/>
          </p:nvPr>
        </p:nvSpPr>
        <p:spPr>
          <a:xfrm>
            <a:off x="609602" y="6248210"/>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344429D6-1B37-4D1C-8A26-2AA6577EE6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84B4C55-61ED-4935-82A3-57DD19067D71}"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4429D6-1B37-4D1C-8A26-2AA6577EE684}" type="slidenum">
              <a:rPr lang="en-US" smtClean="0"/>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2"/>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84B4C55-61ED-4935-82A3-57DD19067D71}" type="datetimeFigureOut">
              <a:rPr lang="en-US" smtClean="0"/>
              <a:t>5/15/2018</a:t>
            </a:fld>
            <a:endParaRPr lang="en-US"/>
          </a:p>
        </p:txBody>
      </p:sp>
      <p:sp>
        <p:nvSpPr>
          <p:cNvPr id="13" name="Slide Number Placeholder 12"/>
          <p:cNvSpPr>
            <a:spLocks noGrp="1"/>
          </p:cNvSpPr>
          <p:nvPr>
            <p:ph type="sldNum" sz="quarter" idx="11"/>
          </p:nvPr>
        </p:nvSpPr>
        <p:spPr>
          <a:xfrm>
            <a:off x="0" y="1752601"/>
            <a:ext cx="1727200" cy="701676"/>
          </a:xfrm>
        </p:spPr>
        <p:txBody>
          <a:bodyPr>
            <a:noAutofit/>
          </a:bodyPr>
          <a:lstStyle>
            <a:lvl1pPr>
              <a:defRPr sz="2400">
                <a:solidFill>
                  <a:srgbClr val="FFFFFF"/>
                </a:solidFill>
              </a:defRPr>
            </a:lvl1pPr>
          </a:lstStyle>
          <a:p>
            <a:fld id="{344429D6-1B37-4D1C-8A26-2AA6577EE68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84B4C55-61ED-4935-82A3-57DD19067D71}" type="datetimeFigureOut">
              <a:rPr lang="en-US" smtClean="0"/>
              <a:t>5/15/2018</a:t>
            </a:fld>
            <a:endParaRPr lang="en-US"/>
          </a:p>
        </p:txBody>
      </p:sp>
      <p:sp>
        <p:nvSpPr>
          <p:cNvPr id="10" name="Slide Number Placeholder 9"/>
          <p:cNvSpPr>
            <a:spLocks noGrp="1"/>
          </p:cNvSpPr>
          <p:nvPr>
            <p:ph type="sldNum" sz="quarter" idx="16"/>
          </p:nvPr>
        </p:nvSpPr>
        <p:spPr/>
        <p:txBody>
          <a:bodyPr rtlCol="0"/>
          <a:lstStyle/>
          <a:p>
            <a:fld id="{344429D6-1B37-4D1C-8A26-2AA6577EE68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2"/>
            <a:ext cx="10871200" cy="869951"/>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084B4C55-61ED-4935-82A3-57DD19067D71}" type="datetimeFigureOut">
              <a:rPr lang="en-US" smtClean="0"/>
              <a:t>5/15/2018</a:t>
            </a:fld>
            <a:endParaRPr lang="en-US"/>
          </a:p>
        </p:txBody>
      </p:sp>
      <p:sp>
        <p:nvSpPr>
          <p:cNvPr id="12" name="Slide Number Placeholder 11"/>
          <p:cNvSpPr>
            <a:spLocks noGrp="1"/>
          </p:cNvSpPr>
          <p:nvPr>
            <p:ph type="sldNum" sz="quarter" idx="16"/>
          </p:nvPr>
        </p:nvSpPr>
        <p:spPr/>
        <p:txBody>
          <a:bodyPr rtlCol="0"/>
          <a:lstStyle/>
          <a:p>
            <a:fld id="{344429D6-1B37-4D1C-8A26-2AA6577EE68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84B4C55-61ED-4935-82A3-57DD19067D71}"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44429D6-1B37-4D1C-8A26-2AA6577EE6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B4C55-61ED-4935-82A3-57DD19067D71}"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344429D6-1B37-4D1C-8A26-2AA6577EE6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2"/>
            <a:ext cx="10769600" cy="869951"/>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84B4C55-61ED-4935-82A3-57DD19067D71}"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44429D6-1B37-4D1C-8A26-2AA6577EE684}" type="slidenum">
              <a:rPr lang="en-US" smtClean="0"/>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2"/>
            <a:ext cx="3556000" cy="365125"/>
          </a:xfrm>
        </p:spPr>
        <p:txBody>
          <a:bodyPr rtlCol="0"/>
          <a:lstStyle/>
          <a:p>
            <a:fld id="{084B4C55-61ED-4935-82A3-57DD19067D71}" type="datetimeFigureOut">
              <a:rPr lang="en-US" smtClean="0"/>
              <a:t>5/15/2018</a:t>
            </a:fld>
            <a:endParaRPr lang="en-US"/>
          </a:p>
        </p:txBody>
      </p:sp>
      <p:sp>
        <p:nvSpPr>
          <p:cNvPr id="13" name="Slide Number Placeholder 12"/>
          <p:cNvSpPr>
            <a:spLocks noGrp="1"/>
          </p:cNvSpPr>
          <p:nvPr>
            <p:ph type="sldNum" sz="quarter" idx="11"/>
          </p:nvPr>
        </p:nvSpPr>
        <p:spPr>
          <a:xfrm>
            <a:off x="0" y="4667250"/>
            <a:ext cx="1930400" cy="663578"/>
          </a:xfrm>
        </p:spPr>
        <p:txBody>
          <a:bodyPr rtlCol="0"/>
          <a:lstStyle>
            <a:lvl1pPr>
              <a:defRPr sz="2800"/>
            </a:lvl1pPr>
          </a:lstStyle>
          <a:p>
            <a:fld id="{344429D6-1B37-4D1C-8A26-2AA6577EE684}" type="slidenum">
              <a:rPr lang="en-US" smtClean="0"/>
              <a:t>‹#›</a:t>
            </a:fld>
            <a:endParaRPr lang="en-US"/>
          </a:p>
        </p:txBody>
      </p:sp>
      <p:sp>
        <p:nvSpPr>
          <p:cNvPr id="14" name="Footer Placeholder 13"/>
          <p:cNvSpPr>
            <a:spLocks noGrp="1"/>
          </p:cNvSpPr>
          <p:nvPr>
            <p:ph type="ftr" sz="quarter" idx="12"/>
          </p:nvPr>
        </p:nvSpPr>
        <p:spPr>
          <a:xfrm>
            <a:off x="2133600" y="6248209"/>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2"/>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084B4C55-61ED-4935-82A3-57DD19067D71}" type="datetimeFigureOut">
              <a:rPr lang="en-US" smtClean="0"/>
              <a:t>5/15/2018</a:t>
            </a:fld>
            <a:endParaRPr lang="en-US"/>
          </a:p>
        </p:txBody>
      </p:sp>
      <p:sp>
        <p:nvSpPr>
          <p:cNvPr id="3" name="Footer Placeholder 2"/>
          <p:cNvSpPr>
            <a:spLocks noGrp="1"/>
          </p:cNvSpPr>
          <p:nvPr>
            <p:ph type="ftr" sz="quarter" idx="3"/>
          </p:nvPr>
        </p:nvSpPr>
        <p:spPr>
          <a:xfrm>
            <a:off x="812803" y="6248209"/>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3"/>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44429D6-1B37-4D1C-8A26-2AA6577EE6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53400" cy="838200"/>
          </a:xfrm>
        </p:spPr>
        <p:txBody>
          <a:bodyPr>
            <a:normAutofit/>
          </a:bodyPr>
          <a:lstStyle/>
          <a:p>
            <a:pPr algn="ctr"/>
            <a:r>
              <a:rPr lang="en-US" dirty="0"/>
              <a:t>Financial Elder Abuse</a:t>
            </a:r>
          </a:p>
        </p:txBody>
      </p:sp>
      <p:sp>
        <p:nvSpPr>
          <p:cNvPr id="3" name="Content Placeholder 2"/>
          <p:cNvSpPr>
            <a:spLocks noGrp="1"/>
          </p:cNvSpPr>
          <p:nvPr>
            <p:ph sz="quarter" idx="1"/>
          </p:nvPr>
        </p:nvSpPr>
        <p:spPr>
          <a:xfrm>
            <a:off x="1752600" y="1600200"/>
            <a:ext cx="8839200" cy="5105400"/>
          </a:xfrm>
        </p:spPr>
        <p:txBody>
          <a:bodyPr>
            <a:normAutofit fontScale="55000" lnSpcReduction="20000"/>
          </a:bodyPr>
          <a:lstStyle/>
          <a:p>
            <a:r>
              <a:rPr lang="en-US" dirty="0"/>
              <a:t>Nearly 1 in 5 Americans age 65 and older have been impacted by elder financial abuse</a:t>
            </a:r>
          </a:p>
          <a:p>
            <a:endParaRPr lang="en-US" dirty="0"/>
          </a:p>
          <a:p>
            <a:r>
              <a:rPr lang="en-US" dirty="0"/>
              <a:t>An estimated $36.5 billion is lost each year due to financial elder abuse</a:t>
            </a:r>
          </a:p>
          <a:p>
            <a:endParaRPr lang="en-US" dirty="0"/>
          </a:p>
          <a:p>
            <a:r>
              <a:rPr lang="en-US" dirty="0"/>
              <a:t>66% of elder financial crimes are committed by family members, friends, and other trusted persons</a:t>
            </a:r>
          </a:p>
          <a:p>
            <a:endParaRPr lang="en-US" dirty="0"/>
          </a:p>
          <a:p>
            <a:r>
              <a:rPr lang="en-US" dirty="0"/>
              <a:t>Aging population (estimated that 1out of 5 Americans will be 65 or older by 2030)</a:t>
            </a:r>
          </a:p>
          <a:p>
            <a:endParaRPr lang="en-US" dirty="0"/>
          </a:p>
          <a:p>
            <a:r>
              <a:rPr lang="en-US" dirty="0"/>
              <a:t>Several studies indicate that 10-20% of people age 65 or older have mild cognitive impairment.   </a:t>
            </a:r>
          </a:p>
          <a:p>
            <a:endParaRPr lang="en-US" dirty="0"/>
          </a:p>
          <a:p>
            <a:r>
              <a:rPr lang="en-US" dirty="0"/>
              <a:t>Close to half of the U.S. population between 80-89 have a medical diagnosis of substantial cognitive impairment</a:t>
            </a:r>
          </a:p>
          <a:p>
            <a:endParaRPr lang="en-US" dirty="0"/>
          </a:p>
          <a:p>
            <a:r>
              <a:rPr lang="en-US" dirty="0"/>
              <a:t>Financial literacy declines by about 2% a year after the age of 60</a:t>
            </a:r>
          </a:p>
          <a:p>
            <a:endParaRPr lang="en-US" dirty="0"/>
          </a:p>
          <a:p>
            <a:r>
              <a:rPr lang="en-US" dirty="0"/>
              <a:t>Studies show that seniors are more trusting  </a:t>
            </a:r>
          </a:p>
          <a:p>
            <a:endParaRPr lang="en-US" dirty="0"/>
          </a:p>
          <a:p>
            <a:r>
              <a:rPr lang="en-US" dirty="0"/>
              <a:t>Seniors tend to have accumulated wealth but are increasingly less likely to have pensions </a:t>
            </a:r>
          </a:p>
        </p:txBody>
      </p:sp>
    </p:spTree>
    <p:extLst>
      <p:ext uri="{BB962C8B-B14F-4D97-AF65-F5344CB8AC3E}">
        <p14:creationId xmlns:p14="http://schemas.microsoft.com/office/powerpoint/2010/main" val="4001335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8534400" cy="990600"/>
          </a:xfrm>
        </p:spPr>
        <p:txBody>
          <a:bodyPr>
            <a:noAutofit/>
          </a:bodyPr>
          <a:lstStyle/>
          <a:p>
            <a:pPr algn="ctr"/>
            <a:r>
              <a:rPr lang="en-US" sz="3200" dirty="0"/>
              <a:t>Obligations of Fiduciaries and Other Professionals</a:t>
            </a:r>
            <a:endParaRPr lang="en-US" sz="3200" b="1" dirty="0"/>
          </a:p>
        </p:txBody>
      </p:sp>
      <p:sp>
        <p:nvSpPr>
          <p:cNvPr id="3" name="Content Placeholder 2"/>
          <p:cNvSpPr>
            <a:spLocks noGrp="1"/>
          </p:cNvSpPr>
          <p:nvPr>
            <p:ph sz="quarter" idx="1"/>
          </p:nvPr>
        </p:nvSpPr>
        <p:spPr>
          <a:xfrm>
            <a:off x="1524000" y="1600200"/>
            <a:ext cx="9144000" cy="5340262"/>
          </a:xfrm>
        </p:spPr>
        <p:txBody>
          <a:bodyPr>
            <a:noAutofit/>
          </a:bodyPr>
          <a:lstStyle/>
          <a:p>
            <a:pPr marL="0" indent="0">
              <a:buNone/>
            </a:pPr>
            <a:r>
              <a:rPr lang="en-US" sz="2000" dirty="0"/>
              <a:t>Fiduciary duties:</a:t>
            </a:r>
          </a:p>
          <a:p>
            <a:r>
              <a:rPr lang="en-US" sz="2000" dirty="0"/>
              <a:t>to act in customer’s best interest</a:t>
            </a:r>
          </a:p>
          <a:p>
            <a:r>
              <a:rPr lang="en-US" sz="2000" dirty="0"/>
              <a:t>refrain from participating in any transaction that is adverse to customer’s best interest</a:t>
            </a:r>
          </a:p>
          <a:p>
            <a:r>
              <a:rPr lang="en-US" sz="2000" dirty="0"/>
              <a:t>inquire/ask questions if there are red flags</a:t>
            </a:r>
          </a:p>
          <a:p>
            <a:r>
              <a:rPr lang="en-US" sz="2000" dirty="0"/>
              <a:t>investigate further</a:t>
            </a:r>
          </a:p>
          <a:p>
            <a:r>
              <a:rPr lang="en-US" sz="2000" dirty="0"/>
              <a:t>disclose all known facts</a:t>
            </a:r>
          </a:p>
          <a:p>
            <a:endParaRPr lang="en-US" sz="2000" dirty="0"/>
          </a:p>
          <a:p>
            <a:endParaRPr lang="en-US" sz="2000" dirty="0"/>
          </a:p>
          <a:p>
            <a:pPr marL="0" indent="0">
              <a:buNone/>
            </a:pPr>
            <a:r>
              <a:rPr lang="en-US" sz="2000" dirty="0"/>
              <a:t>Professional duties of non-fiduciaries:</a:t>
            </a:r>
          </a:p>
          <a:p>
            <a:r>
              <a:rPr lang="en-US" sz="2000" dirty="0"/>
              <a:t>act with reasonable care</a:t>
            </a:r>
          </a:p>
        </p:txBody>
      </p:sp>
    </p:spTree>
    <p:extLst>
      <p:ext uri="{BB962C8B-B14F-4D97-AF65-F5344CB8AC3E}">
        <p14:creationId xmlns:p14="http://schemas.microsoft.com/office/powerpoint/2010/main" val="2813529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Aiding and Abetting Liability</a:t>
            </a:r>
            <a:endParaRPr lang="en-US" sz="3200" b="1" dirty="0"/>
          </a:p>
        </p:txBody>
      </p:sp>
      <p:sp>
        <p:nvSpPr>
          <p:cNvPr id="3" name="Content Placeholder 2"/>
          <p:cNvSpPr>
            <a:spLocks noGrp="1"/>
          </p:cNvSpPr>
          <p:nvPr>
            <p:ph sz="quarter" idx="1"/>
          </p:nvPr>
        </p:nvSpPr>
        <p:spPr>
          <a:xfrm>
            <a:off x="1524000" y="1752601"/>
            <a:ext cx="9067800" cy="5257801"/>
          </a:xfrm>
        </p:spPr>
        <p:txBody>
          <a:bodyPr>
            <a:normAutofit/>
          </a:bodyPr>
          <a:lstStyle/>
          <a:p>
            <a:pPr marL="0" indent="0">
              <a:buNone/>
            </a:pPr>
            <a:r>
              <a:rPr lang="en-US" sz="2400" dirty="0"/>
              <a:t>A third party may be liable for aiding and abetting in financial elder abuse through undue influence if the third party reasonably should have known of the wrongdoing and substantially assisted in the other’s actions, or financially benefitted from the wrongful conduct. </a:t>
            </a:r>
          </a:p>
          <a:p>
            <a:pPr marL="0" indent="0">
              <a:buNone/>
            </a:pPr>
            <a:r>
              <a:rPr lang="en-US" sz="2400" dirty="0"/>
              <a:t>(</a:t>
            </a:r>
            <a:r>
              <a:rPr lang="en-US" sz="2400" i="1" dirty="0"/>
              <a:t>Mahan v. Charles W. Chan Ins. Agency </a:t>
            </a:r>
            <a:r>
              <a:rPr lang="en-US" sz="2400" dirty="0"/>
              <a:t>(2017) 14 Cal. App.5th 841; </a:t>
            </a:r>
            <a:r>
              <a:rPr lang="en-US" sz="2400" i="1" dirty="0"/>
              <a:t>Das v. Bank of America </a:t>
            </a:r>
            <a:r>
              <a:rPr lang="en-US" sz="2400" dirty="0"/>
              <a:t>(2010) 186 Cal. App.4th 727; </a:t>
            </a:r>
            <a:r>
              <a:rPr lang="en-US" sz="2400" i="1" dirty="0"/>
              <a:t>Wood v. Jamison </a:t>
            </a:r>
            <a:r>
              <a:rPr lang="en-US" sz="2400" dirty="0"/>
              <a:t>(2008) 167 Cal. App.4th 156; </a:t>
            </a:r>
            <a:r>
              <a:rPr lang="en-US" sz="2400" i="1" dirty="0"/>
              <a:t>Zimmer v. </a:t>
            </a:r>
            <a:r>
              <a:rPr lang="en-US" sz="2400" i="1" dirty="0" err="1"/>
              <a:t>Nawabi</a:t>
            </a:r>
            <a:r>
              <a:rPr lang="en-US" sz="2400" i="1" dirty="0"/>
              <a:t> </a:t>
            </a:r>
            <a:r>
              <a:rPr lang="en-US" sz="2400" dirty="0"/>
              <a:t>(E.D. Cal 2008) 566 F. Supp.2d 1025.)</a:t>
            </a:r>
          </a:p>
        </p:txBody>
      </p:sp>
    </p:spTree>
    <p:extLst>
      <p:ext uri="{BB962C8B-B14F-4D97-AF65-F5344CB8AC3E}">
        <p14:creationId xmlns:p14="http://schemas.microsoft.com/office/powerpoint/2010/main" val="1229223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Duties of Securities Brokers and Broker-Dealers - FINRA Rules</a:t>
            </a:r>
          </a:p>
        </p:txBody>
      </p:sp>
      <p:sp>
        <p:nvSpPr>
          <p:cNvPr id="3" name="Content Placeholder 2"/>
          <p:cNvSpPr>
            <a:spLocks noGrp="1"/>
          </p:cNvSpPr>
          <p:nvPr>
            <p:ph sz="quarter" idx="1"/>
          </p:nvPr>
        </p:nvSpPr>
        <p:spPr>
          <a:xfrm>
            <a:off x="1524000" y="1600203"/>
            <a:ext cx="9067800" cy="5257801"/>
          </a:xfrm>
        </p:spPr>
        <p:txBody>
          <a:bodyPr>
            <a:normAutofit/>
          </a:bodyPr>
          <a:lstStyle/>
          <a:p>
            <a:pPr marL="0" indent="0">
              <a:buNone/>
            </a:pPr>
            <a:r>
              <a:rPr lang="en-US" dirty="0"/>
              <a:t>Rule 2090 - Know your customer </a:t>
            </a:r>
          </a:p>
          <a:p>
            <a:pPr lvl="1"/>
            <a:r>
              <a:rPr lang="en-US" dirty="0"/>
              <a:t>Broker must use reasonable diligence to know and retain essential facts concerning every customer and concerning the authority of each person acting on behalf of the customer</a:t>
            </a:r>
          </a:p>
          <a:p>
            <a:pPr marL="365760" lvl="1" indent="0">
              <a:buNone/>
            </a:pPr>
            <a:endParaRPr lang="en-US" dirty="0"/>
          </a:p>
          <a:p>
            <a:pPr lvl="1"/>
            <a:r>
              <a:rPr lang="en-US" dirty="0"/>
              <a:t>Essential facts include those required to a) effectively service the customer’s account; b) act in accordance with special handling instructions for the account; c) understand the authority of each person acting on behalf of the customer; and d) comply with applicable laws, regulations and rules</a:t>
            </a:r>
          </a:p>
        </p:txBody>
      </p:sp>
    </p:spTree>
    <p:extLst>
      <p:ext uri="{BB962C8B-B14F-4D97-AF65-F5344CB8AC3E}">
        <p14:creationId xmlns:p14="http://schemas.microsoft.com/office/powerpoint/2010/main" val="2379938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Duties of Securities Brokers and Broker-Dealers - FINRA Rules Cont.</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fontScale="47500" lnSpcReduction="20000"/>
          </a:bodyPr>
          <a:lstStyle/>
          <a:p>
            <a:pPr marL="0" indent="0">
              <a:buNone/>
            </a:pPr>
            <a:r>
              <a:rPr lang="en-US" sz="3200" dirty="0"/>
              <a:t>Rule 2165 - Financial Exploitation of Specified Adults (effective 2/5/18)</a:t>
            </a:r>
          </a:p>
          <a:p>
            <a:pPr marL="0" indent="0">
              <a:buNone/>
            </a:pPr>
            <a:endParaRPr lang="en-US" sz="3200" dirty="0"/>
          </a:p>
          <a:p>
            <a:pPr lvl="1"/>
            <a:r>
              <a:rPr lang="en-US" sz="2900" dirty="0"/>
              <a:t>Allows brokerage firm to place a temporary hold on securities transactions or disbursements of an elderly or mentally or physically impaired adult if the firm or its personnel reasonably believe that financial elder abuse has occurred, is occurring, has been attempted or will be attempted</a:t>
            </a:r>
          </a:p>
          <a:p>
            <a:pPr lvl="1"/>
            <a:endParaRPr lang="en-US" sz="2900" dirty="0"/>
          </a:p>
          <a:p>
            <a:pPr lvl="1"/>
            <a:r>
              <a:rPr lang="en-US" sz="2900" dirty="0"/>
              <a:t>The firm must notify parties and Trusted Contact Person of the temporary hold and the reason for it, within two business days unless that person is unavailable or the firm reasonably believes that person has engaged, is engaged or will engage in the financial elder abuse</a:t>
            </a:r>
          </a:p>
          <a:p>
            <a:pPr lvl="1"/>
            <a:endParaRPr lang="en-US" sz="2900" dirty="0"/>
          </a:p>
          <a:p>
            <a:pPr lvl="1"/>
            <a:r>
              <a:rPr lang="en-US" sz="2900" dirty="0"/>
              <a:t>The firm must immediately initiate an internal review of the facts and circumstances that caused the firm to place the temporary hold</a:t>
            </a:r>
          </a:p>
          <a:p>
            <a:pPr marL="365760" lvl="1" indent="0">
              <a:buNone/>
            </a:pPr>
            <a:endParaRPr lang="en-US" sz="2900" dirty="0"/>
          </a:p>
          <a:p>
            <a:pPr lvl="1"/>
            <a:r>
              <a:rPr lang="en-US" sz="2900" dirty="0"/>
              <a:t>The temporary hold can last up to 25 business days unless terminated or extended by a state regulator or agency or court</a:t>
            </a:r>
          </a:p>
          <a:p>
            <a:pPr lvl="1"/>
            <a:endParaRPr lang="en-US" sz="2900" dirty="0"/>
          </a:p>
          <a:p>
            <a:pPr lvl="1"/>
            <a:r>
              <a:rPr lang="en-US" sz="2900" dirty="0"/>
              <a:t>Firms must have written procedures in place regarding the identification, escalation and reporting of matters related to potential financial elder abuse</a:t>
            </a:r>
          </a:p>
          <a:p>
            <a:pPr lvl="1"/>
            <a:endParaRPr lang="en-US" sz="2900" dirty="0"/>
          </a:p>
          <a:p>
            <a:pPr lvl="1"/>
            <a:r>
              <a:rPr lang="en-US" sz="2900" dirty="0"/>
              <a:t>Firms must maintain records verifying their compliance with this rule</a:t>
            </a:r>
          </a:p>
          <a:p>
            <a:pPr lvl="1"/>
            <a:endParaRPr lang="en-US" sz="2900" dirty="0"/>
          </a:p>
          <a:p>
            <a:pPr lvl="1"/>
            <a:r>
              <a:rPr lang="en-US" sz="2900" dirty="0"/>
              <a:t>Firms must develop and document training policies and programs reasonably designed to ensure compliance </a:t>
            </a:r>
            <a:endParaRPr lang="en-US" dirty="0"/>
          </a:p>
        </p:txBody>
      </p:sp>
    </p:spTree>
    <p:extLst>
      <p:ext uri="{BB962C8B-B14F-4D97-AF65-F5344CB8AC3E}">
        <p14:creationId xmlns:p14="http://schemas.microsoft.com/office/powerpoint/2010/main" val="1178194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Duties of Securities Brokers and Broker-Dealers  - FINRA Rules Cont.</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fontScale="77500" lnSpcReduction="20000"/>
          </a:bodyPr>
          <a:lstStyle/>
          <a:p>
            <a:pPr marL="0" indent="0">
              <a:buNone/>
            </a:pPr>
            <a:r>
              <a:rPr lang="en-US" dirty="0"/>
              <a:t>Rule 4512 - Customer Account Information (effective 2/5/18)</a:t>
            </a:r>
          </a:p>
          <a:p>
            <a:endParaRPr lang="en-US" dirty="0"/>
          </a:p>
          <a:p>
            <a:r>
              <a:rPr lang="en-US" dirty="0"/>
              <a:t>For individual customers, brokers must obtain the name and contact information for a trusted contact person age 18 or older who may be contacted about the customer’s account  </a:t>
            </a:r>
          </a:p>
          <a:p>
            <a:endParaRPr lang="en-US" dirty="0"/>
          </a:p>
          <a:p>
            <a:r>
              <a:rPr lang="en-US" dirty="0"/>
              <a:t>The broker-dealer must disclose in writing that it is authorized to contact the trusted contact person and disclose information about the customer’s account to address possible financial elder abuse; or to confirm the specifics of the customer’s current contact information, health status, or the identity of any legal guardian, executor, trustee, or holder of a power of attorney, or as otherwise permitted by Rule 2165</a:t>
            </a:r>
          </a:p>
          <a:p>
            <a:pPr marL="0" indent="0">
              <a:buNone/>
            </a:pPr>
            <a:endParaRPr lang="en-US" dirty="0"/>
          </a:p>
          <a:p>
            <a:r>
              <a:rPr lang="en-US" dirty="0"/>
              <a:t>The absence of the name of or contact information for a trusted contact person shall not prevent a member from opening or maintaining an account for a customer provided that the member makes reasonable efforts to obtain the name of and contact information for a trusted contact person</a:t>
            </a:r>
          </a:p>
        </p:txBody>
      </p:sp>
    </p:spTree>
    <p:extLst>
      <p:ext uri="{BB962C8B-B14F-4D97-AF65-F5344CB8AC3E}">
        <p14:creationId xmlns:p14="http://schemas.microsoft.com/office/powerpoint/2010/main" val="3712887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Duties of Securities Brokers and Broker-Dealers  - FINRA Rules Cont.</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fontScale="85000" lnSpcReduction="20000"/>
          </a:bodyPr>
          <a:lstStyle/>
          <a:p>
            <a:pPr marL="0" indent="0">
              <a:buNone/>
            </a:pPr>
            <a:r>
              <a:rPr lang="en-US" dirty="0"/>
              <a:t>Prohibitions on misleading advertising</a:t>
            </a:r>
          </a:p>
          <a:p>
            <a:pPr lvl="1"/>
            <a:r>
              <a:rPr lang="en-US" dirty="0"/>
              <a:t>the use of a title or designation that conveys an expertise in senior investments or retirement planning where such expertise does not exist</a:t>
            </a:r>
          </a:p>
          <a:p>
            <a:pPr lvl="1"/>
            <a:r>
              <a:rPr lang="en-US" dirty="0"/>
              <a:t>referencing nonexistent or self-conferred degrees or designations or referencing legitimate degrees or designations in a misleading manner</a:t>
            </a:r>
          </a:p>
          <a:p>
            <a:pPr lvl="1"/>
            <a:r>
              <a:rPr lang="en-US" dirty="0"/>
              <a:t>holding </a:t>
            </a:r>
            <a:r>
              <a:rPr lang="en-US" dirty="0" err="1"/>
              <a:t>onself</a:t>
            </a:r>
            <a:r>
              <a:rPr lang="en-US" dirty="0"/>
              <a:t> out as the author of a book on senior investing which was ghostwritten by a third party vendor</a:t>
            </a:r>
          </a:p>
          <a:p>
            <a:pPr lvl="1"/>
            <a:r>
              <a:rPr lang="en-US" dirty="0"/>
              <a:t>the use of free lunch seminars to use high pressure tactics to promote products </a:t>
            </a:r>
          </a:p>
          <a:p>
            <a:pPr lvl="1"/>
            <a:r>
              <a:rPr lang="en-US" dirty="0"/>
              <a:t>inaccurate or exaggerated claims regarding the safety, liquidity or expected returns of the touted investment or strategy</a:t>
            </a:r>
          </a:p>
          <a:p>
            <a:pPr lvl="1"/>
            <a:r>
              <a:rPr lang="en-US" dirty="0"/>
              <a:t>misrepresentations or material omissions	</a:t>
            </a:r>
          </a:p>
          <a:p>
            <a:pPr lvl="1"/>
            <a:r>
              <a:rPr lang="en-US" dirty="0"/>
              <a:t>conflicts of interest</a:t>
            </a:r>
          </a:p>
          <a:p>
            <a:pPr lvl="1"/>
            <a:r>
              <a:rPr lang="en-US" dirty="0"/>
              <a:t>misleading credentials</a:t>
            </a:r>
          </a:p>
          <a:p>
            <a:pPr lvl="1"/>
            <a:r>
              <a:rPr lang="en-US" dirty="0"/>
              <a:t>failure to include firm’s name</a:t>
            </a:r>
          </a:p>
          <a:p>
            <a:pPr lvl="1"/>
            <a:r>
              <a:rPr lang="en-US" dirty="0"/>
              <a:t>improper use of testimonials</a:t>
            </a:r>
          </a:p>
        </p:txBody>
      </p:sp>
    </p:spTree>
    <p:extLst>
      <p:ext uri="{BB962C8B-B14F-4D97-AF65-F5344CB8AC3E}">
        <p14:creationId xmlns:p14="http://schemas.microsoft.com/office/powerpoint/2010/main" val="487819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Duties of Securities Brokers and Broker-Dealers - Internal Firm Rules</a:t>
            </a:r>
          </a:p>
        </p:txBody>
      </p:sp>
      <p:sp>
        <p:nvSpPr>
          <p:cNvPr id="3" name="Content Placeholder 2"/>
          <p:cNvSpPr>
            <a:spLocks noGrp="1"/>
          </p:cNvSpPr>
          <p:nvPr>
            <p:ph sz="quarter" idx="1"/>
          </p:nvPr>
        </p:nvSpPr>
        <p:spPr>
          <a:xfrm>
            <a:off x="1524000" y="1600203"/>
            <a:ext cx="9067800" cy="5257801"/>
          </a:xfrm>
        </p:spPr>
        <p:txBody>
          <a:bodyPr>
            <a:normAutofit fontScale="47500" lnSpcReduction="20000"/>
          </a:bodyPr>
          <a:lstStyle/>
          <a:p>
            <a:pPr marL="0" indent="0">
              <a:buNone/>
            </a:pPr>
            <a:r>
              <a:rPr lang="en-US" dirty="0"/>
              <a:t>Many major broker/dealers (</a:t>
            </a:r>
            <a:r>
              <a:rPr lang="en-US" dirty="0" err="1"/>
              <a:t>ie</a:t>
            </a:r>
            <a:r>
              <a:rPr lang="en-US" dirty="0"/>
              <a:t> Merrill Lynch, Morgan Stanley, Wells Fargo Advisors) have internal guidance/rules for their financial advisors regarding financial elder abuse.</a:t>
            </a:r>
          </a:p>
          <a:p>
            <a:pPr marL="0" indent="0">
              <a:buNone/>
            </a:pPr>
            <a:r>
              <a:rPr lang="en-US" dirty="0"/>
              <a:t>Examples of these rules include:</a:t>
            </a:r>
          </a:p>
          <a:p>
            <a:pPr lvl="1"/>
            <a:r>
              <a:rPr lang="en-US" dirty="0"/>
              <a:t>the advisor/broker is the first line of defense against potential elder abuse</a:t>
            </a:r>
          </a:p>
          <a:p>
            <a:pPr lvl="1"/>
            <a:r>
              <a:rPr lang="en-US" dirty="0"/>
              <a:t>the advisor/broker is not expected to determine whether an elder is the victim of financial abuse before reporting, but is obligated to report potential incidents to the designated supervisor or compliance personnel if they observe any red flags</a:t>
            </a:r>
          </a:p>
          <a:p>
            <a:pPr lvl="1"/>
            <a:r>
              <a:rPr lang="en-US" dirty="0"/>
              <a:t>the firm’s professionals in compliance/risk management will research the broker’s reports and determine if reporting needs to be made to a government agency or local law enforcement</a:t>
            </a:r>
          </a:p>
          <a:p>
            <a:pPr lvl="1"/>
            <a:r>
              <a:rPr lang="en-US" dirty="0"/>
              <a:t>firm rules protect brokers who report potential financial abuse</a:t>
            </a:r>
          </a:p>
          <a:p>
            <a:pPr lvl="1"/>
            <a:r>
              <a:rPr lang="en-US" dirty="0"/>
              <a:t>if advisor/broker reasonably suspects financial elder abuse, they should:</a:t>
            </a:r>
          </a:p>
          <a:p>
            <a:pPr lvl="1"/>
            <a:r>
              <a:rPr lang="en-US" dirty="0"/>
              <a:t>try to speak to the elder alone</a:t>
            </a:r>
          </a:p>
          <a:p>
            <a:pPr lvl="1"/>
            <a:r>
              <a:rPr lang="en-US" dirty="0"/>
              <a:t>ask open-ended and probing questions to determine elder’s intent and purpose and let the elder explain the reason for the transaction in their own words and without prompting   </a:t>
            </a:r>
          </a:p>
          <a:p>
            <a:pPr lvl="1"/>
            <a:r>
              <a:rPr lang="en-US" dirty="0"/>
              <a:t>confirm the authority of anyone who claims to acting on behalf of the elder (check documentation including signatures and Power of Attorney)</a:t>
            </a:r>
          </a:p>
          <a:p>
            <a:pPr lvl="1"/>
            <a:r>
              <a:rPr lang="en-US" dirty="0"/>
              <a:t>contact family members (including trusted contact) and/or suggest the client bring a close family member or friend to the next meeting</a:t>
            </a:r>
          </a:p>
          <a:p>
            <a:pPr lvl="1"/>
            <a:r>
              <a:rPr lang="en-US" dirty="0"/>
              <a:t>immediately escalate and discuss the issue with supervisor/compliance department/ specific designated individual or group within the firm</a:t>
            </a:r>
          </a:p>
          <a:p>
            <a:pPr lvl="1"/>
            <a:r>
              <a:rPr lang="en-US" dirty="0"/>
              <a:t>hold/delay the transactions pending firm review and investigation</a:t>
            </a:r>
          </a:p>
          <a:p>
            <a:pPr lvl="1"/>
            <a:r>
              <a:rPr lang="en-US" dirty="0"/>
              <a:t>document the events</a:t>
            </a:r>
          </a:p>
          <a:p>
            <a:pPr lvl="1"/>
            <a:r>
              <a:rPr lang="en-US" dirty="0"/>
              <a:t>communicate with elder’s designated emergency contact or POA</a:t>
            </a:r>
          </a:p>
          <a:p>
            <a:pPr lvl="1"/>
            <a:r>
              <a:rPr lang="en-US" dirty="0"/>
              <a:t>review the client’s account for transactions/patterns that could indicate a problem</a:t>
            </a:r>
          </a:p>
          <a:p>
            <a:pPr lvl="1"/>
            <a:r>
              <a:rPr lang="en-US" dirty="0"/>
              <a:t>maintain frequent contact with the client</a:t>
            </a:r>
          </a:p>
          <a:p>
            <a:pPr lvl="1"/>
            <a:r>
              <a:rPr lang="en-US" dirty="0"/>
              <a:t>have a manager also communicate with the client</a:t>
            </a:r>
          </a:p>
        </p:txBody>
      </p:sp>
    </p:spTree>
    <p:extLst>
      <p:ext uri="{BB962C8B-B14F-4D97-AF65-F5344CB8AC3E}">
        <p14:creationId xmlns:p14="http://schemas.microsoft.com/office/powerpoint/2010/main" val="4245697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sz="3200" dirty="0"/>
              <a:t>Special considerations for attorneys</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fontScale="85000" lnSpcReduction="20000"/>
          </a:bodyPr>
          <a:lstStyle/>
          <a:p>
            <a:r>
              <a:rPr lang="en-US" dirty="0"/>
              <a:t>Duty of Confidentiality</a:t>
            </a:r>
          </a:p>
          <a:p>
            <a:pPr lvl="1"/>
            <a:r>
              <a:rPr lang="en-US" dirty="0"/>
              <a:t>No exception for suspected financial elder abuse</a:t>
            </a:r>
          </a:p>
          <a:p>
            <a:pPr marL="0" indent="0">
              <a:buNone/>
            </a:pPr>
            <a:endParaRPr lang="en-US" dirty="0"/>
          </a:p>
          <a:p>
            <a:r>
              <a:rPr lang="en-US" dirty="0"/>
              <a:t>ABA Model Rule 1.14 would allow an attorney who reasonably believes that the client has diminished capacity, is at risk of substantial, physical, financial or other harm unless action is taken, and cannot adequately act in his or her own interest to take reasonably necessary protective action, including consulting with individuals or entities who have the ability to take action to protect the client, and in appropriate cases, seek the appointment of a guardian ad litem, conservator or guardian.    In such circumstances, the lawyer may reveal information about the client, but only to the extent reasonably necessary to protect the client’s interests. </a:t>
            </a:r>
          </a:p>
          <a:p>
            <a:pPr marL="0" indent="0">
              <a:buNone/>
            </a:pPr>
            <a:endParaRPr lang="en-US" dirty="0"/>
          </a:p>
          <a:p>
            <a:r>
              <a:rPr lang="en-US" dirty="0"/>
              <a:t>ABA Model Rule 1.14 has NOT been adopted in California</a:t>
            </a:r>
          </a:p>
        </p:txBody>
      </p:sp>
    </p:spTree>
    <p:extLst>
      <p:ext uri="{BB962C8B-B14F-4D97-AF65-F5344CB8AC3E}">
        <p14:creationId xmlns:p14="http://schemas.microsoft.com/office/powerpoint/2010/main" val="3813829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067800" cy="1371600"/>
          </a:xfrm>
        </p:spPr>
        <p:txBody>
          <a:bodyPr>
            <a:normAutofit fontScale="90000"/>
          </a:bodyPr>
          <a:lstStyle/>
          <a:p>
            <a:pPr algn="ctr"/>
            <a:r>
              <a:rPr lang="en-US" dirty="0"/>
              <a:t>What can you do if you suspect financial elder abuse?</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fontScale="62500" lnSpcReduction="20000"/>
          </a:bodyPr>
          <a:lstStyle/>
          <a:p>
            <a:r>
              <a:rPr lang="en-US" dirty="0"/>
              <a:t>try to speak to the elder alone</a:t>
            </a:r>
          </a:p>
          <a:p>
            <a:r>
              <a:rPr lang="en-US" dirty="0"/>
              <a:t>ask open ended and probing questions about the proposed transaction</a:t>
            </a:r>
          </a:p>
          <a:p>
            <a:r>
              <a:rPr lang="en-US" dirty="0"/>
              <a:t>contact family members (other than the influencer)</a:t>
            </a:r>
          </a:p>
          <a:p>
            <a:r>
              <a:rPr lang="en-US" dirty="0"/>
              <a:t>Report it to Adult Protective Services</a:t>
            </a:r>
          </a:p>
          <a:p>
            <a:r>
              <a:rPr lang="en-US" dirty="0"/>
              <a:t>Report it to local law enforcement</a:t>
            </a:r>
          </a:p>
          <a:p>
            <a:r>
              <a:rPr lang="en-US" dirty="0"/>
              <a:t>Report it up the chain of command (if you’re part of a larger organization (</a:t>
            </a:r>
            <a:r>
              <a:rPr lang="en-US" dirty="0" err="1"/>
              <a:t>ie</a:t>
            </a:r>
            <a:r>
              <a:rPr lang="en-US" dirty="0"/>
              <a:t> a financial advisor, associate or junior partner of a law firm or CPA firm, etc.)</a:t>
            </a:r>
          </a:p>
          <a:p>
            <a:r>
              <a:rPr lang="en-US" dirty="0"/>
              <a:t>Most broker-dealers have procedures regarding how and to whom to escalate (see above)</a:t>
            </a:r>
          </a:p>
          <a:p>
            <a:r>
              <a:rPr lang="en-US" dirty="0"/>
              <a:t>Freeze the proposed transaction pending further review and investigation</a:t>
            </a:r>
          </a:p>
          <a:p>
            <a:r>
              <a:rPr lang="en-US" dirty="0"/>
              <a:t>File an interpleader action with the court </a:t>
            </a:r>
          </a:p>
          <a:p>
            <a:r>
              <a:rPr lang="en-US" dirty="0"/>
              <a:t>Consult with regulator (if it concerns an investment or insurance product)</a:t>
            </a:r>
          </a:p>
          <a:p>
            <a:pPr lvl="1"/>
            <a:r>
              <a:rPr lang="en-US" dirty="0"/>
              <a:t>securities regulators (SEC, FINRA, CA Dept of Bus. Oversight)</a:t>
            </a:r>
          </a:p>
          <a:p>
            <a:pPr lvl="1"/>
            <a:r>
              <a:rPr lang="en-US" dirty="0"/>
              <a:t>insurance regulators (CA Dept. Of Insurance, NASAA)</a:t>
            </a:r>
          </a:p>
          <a:p>
            <a:pPr lvl="1"/>
            <a:r>
              <a:rPr lang="en-US" dirty="0"/>
              <a:t>real estate regulators (CA Dept. Of Real Estate)	</a:t>
            </a:r>
          </a:p>
          <a:p>
            <a:r>
              <a:rPr lang="en-US" dirty="0"/>
              <a:t>Consult with financial elder advocacy group (AARP, CANHR)</a:t>
            </a:r>
          </a:p>
          <a:p>
            <a:r>
              <a:rPr lang="en-US" dirty="0"/>
              <a:t>Consult with private attorney </a:t>
            </a:r>
          </a:p>
          <a:p>
            <a:r>
              <a:rPr lang="en-US" dirty="0"/>
              <a:t>Withdraw from the relationship</a:t>
            </a:r>
          </a:p>
          <a:p>
            <a:pPr marL="0" indent="0">
              <a:buNone/>
            </a:pPr>
            <a:endParaRPr lang="en-US" dirty="0"/>
          </a:p>
        </p:txBody>
      </p:sp>
    </p:spTree>
    <p:extLst>
      <p:ext uri="{BB962C8B-B14F-4D97-AF65-F5344CB8AC3E}">
        <p14:creationId xmlns:p14="http://schemas.microsoft.com/office/powerpoint/2010/main" val="2699946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dirty="0"/>
              <a:t>Scenarios</a:t>
            </a:r>
            <a:endParaRPr lang="en-US" sz="3200" b="1" dirty="0"/>
          </a:p>
        </p:txBody>
      </p:sp>
      <p:sp>
        <p:nvSpPr>
          <p:cNvPr id="3" name="Content Placeholder 2"/>
          <p:cNvSpPr>
            <a:spLocks noGrp="1"/>
          </p:cNvSpPr>
          <p:nvPr>
            <p:ph sz="quarter" idx="1"/>
          </p:nvPr>
        </p:nvSpPr>
        <p:spPr>
          <a:xfrm>
            <a:off x="1524000" y="1600203"/>
            <a:ext cx="9067800" cy="5257801"/>
          </a:xfrm>
        </p:spPr>
        <p:txBody>
          <a:bodyPr>
            <a:normAutofit/>
          </a:bodyPr>
          <a:lstStyle/>
          <a:p>
            <a:pPr marL="0" indent="0">
              <a:buNone/>
            </a:pPr>
            <a:r>
              <a:rPr lang="en-US" dirty="0"/>
              <a:t>Scenario 1:</a:t>
            </a:r>
          </a:p>
          <a:p>
            <a:endParaRPr lang="en-US" dirty="0"/>
          </a:p>
          <a:p>
            <a:pPr marL="320040" lvl="1" indent="0">
              <a:buNone/>
            </a:pPr>
            <a:r>
              <a:rPr lang="en-US" dirty="0"/>
              <a:t>Elderly woman who has been client of the firm for several years, and who has an adult son who is the POA, comes into the bank with the POA to make a $10,000 cash withdrawal from her brokerage account, which is a significantly larger sum than typical.   She is usually friendly and talkative and knows her banker.  However, when the banker asks her the reason for the withdrawal, she is unusually rude and refuses to discuss it. </a:t>
            </a:r>
          </a:p>
        </p:txBody>
      </p:sp>
    </p:spTree>
    <p:extLst>
      <p:ext uri="{BB962C8B-B14F-4D97-AF65-F5344CB8AC3E}">
        <p14:creationId xmlns:p14="http://schemas.microsoft.com/office/powerpoint/2010/main" val="3711999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Financial Elder Abuse Defined</a:t>
            </a:r>
            <a:endParaRPr lang="en-US" b="1" dirty="0"/>
          </a:p>
        </p:txBody>
      </p:sp>
      <p:sp>
        <p:nvSpPr>
          <p:cNvPr id="3" name="Content Placeholder 2"/>
          <p:cNvSpPr>
            <a:spLocks noGrp="1"/>
          </p:cNvSpPr>
          <p:nvPr>
            <p:ph sz="quarter" idx="1"/>
          </p:nvPr>
        </p:nvSpPr>
        <p:spPr>
          <a:xfrm>
            <a:off x="1676400" y="1600200"/>
            <a:ext cx="8839200" cy="5181600"/>
          </a:xfrm>
        </p:spPr>
        <p:txBody>
          <a:bodyPr>
            <a:normAutofit fontScale="70000" lnSpcReduction="20000"/>
          </a:bodyPr>
          <a:lstStyle/>
          <a:p>
            <a:pPr marL="320040" lvl="1" indent="0">
              <a:buNone/>
            </a:pPr>
            <a:r>
              <a:rPr lang="en-US" dirty="0"/>
              <a:t>(a)   Financial abuse of an elder or dependent adult occurs when a person or entity does     any of the following:</a:t>
            </a:r>
          </a:p>
          <a:p>
            <a:pPr marL="320040" lvl="1" indent="0">
              <a:buNone/>
            </a:pPr>
            <a:r>
              <a:rPr lang="en-US" dirty="0"/>
              <a:t>(1)   takes, secretes, appropriates or retains real or personal property of an elder or       dependent adult to a wrongful use or with an intent to defraud, or both;</a:t>
            </a:r>
          </a:p>
          <a:p>
            <a:pPr marL="320040" lvl="1" indent="0">
              <a:buNone/>
            </a:pPr>
            <a:r>
              <a:rPr lang="en-US" dirty="0"/>
              <a:t>(2)   assists in taking secreting, appropriating or retaining real or personal property of an elder or dependent adult to a wrongful use or with intent to defraud, or both; </a:t>
            </a:r>
          </a:p>
          <a:p>
            <a:pPr marL="320040" lvl="1" indent="0">
              <a:buNone/>
            </a:pPr>
            <a:r>
              <a:rPr lang="en-US" dirty="0"/>
              <a:t>(3)   takes, secretes, appropriates or retains or assists in taking, secreting, appropriating or retaining real or personal property of an elder or dependent adult by undue influence, as defined in Section 15610.70.  </a:t>
            </a:r>
          </a:p>
          <a:p>
            <a:pPr marL="320040" lvl="1" indent="0">
              <a:buNone/>
            </a:pPr>
            <a:r>
              <a:rPr lang="en-US" dirty="0"/>
              <a:t>(b)   a person or entity shall be deemed to have taken, secreted, appropriated, obtained or retained property for a wrongful use if, among other things, the person or entity takes, secretes, appropriates or retains the property and  the person or entity knew or should have known that this conduct is likely to be harmful to the elder or dependent adult.</a:t>
            </a:r>
          </a:p>
          <a:p>
            <a:pPr marL="320040" lvl="1" indent="0">
              <a:buNone/>
            </a:pPr>
            <a:r>
              <a:rPr lang="en-US" dirty="0"/>
              <a:t>(c)   For purposes of this section, a person or entity takes, secretes, appropriates, obtains or retains real or personal property when an elder or dependent adult is deprived of any property right, including by means of an agreement, donative transfer, or testamentary bequest, regardless of whether the property is held directly or by a representative of an elder or dependent adult.   </a:t>
            </a:r>
          </a:p>
          <a:p>
            <a:pPr marL="320040" lvl="1" indent="0">
              <a:buNone/>
            </a:pPr>
            <a:endParaRPr lang="en-US" dirty="0"/>
          </a:p>
          <a:p>
            <a:pPr marL="320040" lvl="1" indent="0">
              <a:buNone/>
            </a:pPr>
            <a:r>
              <a:rPr lang="en-US" dirty="0"/>
              <a:t>(California Welfare &amp; Institutions Code § 15610.30)</a:t>
            </a:r>
          </a:p>
        </p:txBody>
      </p:sp>
    </p:spTree>
    <p:extLst>
      <p:ext uri="{BB962C8B-B14F-4D97-AF65-F5344CB8AC3E}">
        <p14:creationId xmlns:p14="http://schemas.microsoft.com/office/powerpoint/2010/main" val="1161541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8915400" cy="1371600"/>
          </a:xfrm>
        </p:spPr>
        <p:txBody>
          <a:bodyPr>
            <a:normAutofit/>
          </a:bodyPr>
          <a:lstStyle/>
          <a:p>
            <a:pPr algn="ctr"/>
            <a:r>
              <a:rPr lang="en-US" dirty="0"/>
              <a:t>Scenarios Cont’d.</a:t>
            </a:r>
          </a:p>
        </p:txBody>
      </p:sp>
      <p:sp>
        <p:nvSpPr>
          <p:cNvPr id="3" name="Content Placeholder 2"/>
          <p:cNvSpPr>
            <a:spLocks noGrp="1"/>
          </p:cNvSpPr>
          <p:nvPr>
            <p:ph sz="quarter" idx="1"/>
          </p:nvPr>
        </p:nvSpPr>
        <p:spPr>
          <a:xfrm>
            <a:off x="1524000" y="1600203"/>
            <a:ext cx="9067800" cy="5257801"/>
          </a:xfrm>
        </p:spPr>
        <p:txBody>
          <a:bodyPr>
            <a:normAutofit fontScale="77500" lnSpcReduction="20000"/>
          </a:bodyPr>
          <a:lstStyle/>
          <a:p>
            <a:pPr marL="0" indent="0">
              <a:buNone/>
            </a:pPr>
            <a:r>
              <a:rPr lang="en-US" dirty="0"/>
              <a:t>Scenario 2:      </a:t>
            </a:r>
          </a:p>
          <a:p>
            <a:pPr marL="0" indent="0">
              <a:buNone/>
            </a:pPr>
            <a:endParaRPr lang="en-US" dirty="0"/>
          </a:p>
          <a:p>
            <a:pPr marL="320040" lvl="1" indent="0">
              <a:buNone/>
            </a:pPr>
            <a:r>
              <a:rPr lang="en-US" dirty="0"/>
              <a:t>Elderly client has been customer of broker’s for four years.  Client stops by broker’s office regularly and broker considers the client to be a friend.   Client has instructed broker to never call his house, and to never leave messages for him at the house.  Client never schedules meetings with broker in advance.  Client has told broker on multiple occasions that one of his primary objectives is to take care of his daughter and grandchildren.   </a:t>
            </a:r>
          </a:p>
          <a:p>
            <a:pPr lvl="1"/>
            <a:endParaRPr lang="en-US" dirty="0"/>
          </a:p>
          <a:p>
            <a:pPr marL="320040" lvl="1" indent="0">
              <a:buNone/>
            </a:pPr>
            <a:r>
              <a:rPr lang="en-US" dirty="0"/>
              <a:t>About 4 days before client’s death, his wife (from a second marriage) contacts broker.  Broker calls back and speaks to wife who says client is very ill and wants to put her on the account as a joint owner.   Broker asks to speak to client who says he wants to add his wife onto the account and also change the beneficiaries on two annuities he purchased outside of the firm from his daughters to his wife.   Broker prepares the paperwork and brings it to the house the following day and client signs it.   Wife is not in the room but is within earshot.    Broker processes the transactions and does not mention it to his supervisor until after client has died.   Then, he just tells supervisor that client had asked for his wife to be added to the account.</a:t>
            </a:r>
          </a:p>
        </p:txBody>
      </p:sp>
    </p:spTree>
    <p:extLst>
      <p:ext uri="{BB962C8B-B14F-4D97-AF65-F5344CB8AC3E}">
        <p14:creationId xmlns:p14="http://schemas.microsoft.com/office/powerpoint/2010/main" val="40341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Examples of Elder Financial Abuse</a:t>
            </a:r>
            <a:endParaRPr lang="en-US" b="1" dirty="0"/>
          </a:p>
        </p:txBody>
      </p:sp>
      <p:sp>
        <p:nvSpPr>
          <p:cNvPr id="3" name="Content Placeholder 2"/>
          <p:cNvSpPr>
            <a:spLocks noGrp="1"/>
          </p:cNvSpPr>
          <p:nvPr>
            <p:ph sz="quarter" idx="1"/>
          </p:nvPr>
        </p:nvSpPr>
        <p:spPr>
          <a:xfrm>
            <a:off x="1676400" y="1600200"/>
            <a:ext cx="8915400" cy="5257800"/>
          </a:xfrm>
        </p:spPr>
        <p:txBody>
          <a:bodyPr>
            <a:normAutofit fontScale="70000" lnSpcReduction="20000"/>
          </a:bodyPr>
          <a:lstStyle/>
          <a:p>
            <a:r>
              <a:rPr lang="en-US" dirty="0"/>
              <a:t>cashing an elderly person’s checks without authorization</a:t>
            </a:r>
          </a:p>
          <a:p>
            <a:endParaRPr lang="en-US" dirty="0"/>
          </a:p>
          <a:p>
            <a:r>
              <a:rPr lang="en-US" dirty="0"/>
              <a:t>forging an elder’s signature</a:t>
            </a:r>
          </a:p>
          <a:p>
            <a:endParaRPr lang="en-US" dirty="0"/>
          </a:p>
          <a:p>
            <a:r>
              <a:rPr lang="en-US" dirty="0"/>
              <a:t>misusing or stealing money or property</a:t>
            </a:r>
          </a:p>
          <a:p>
            <a:endParaRPr lang="en-US" dirty="0"/>
          </a:p>
          <a:p>
            <a:r>
              <a:rPr lang="en-US" dirty="0"/>
              <a:t>coercing or deceiving an elder into signing a document (</a:t>
            </a:r>
            <a:r>
              <a:rPr lang="en-US" dirty="0" err="1"/>
              <a:t>ie</a:t>
            </a:r>
            <a:r>
              <a:rPr lang="en-US" dirty="0"/>
              <a:t> a contract, deed, Will, change in beneficiary of an insurance policy or IRA)</a:t>
            </a:r>
          </a:p>
          <a:p>
            <a:endParaRPr lang="en-US" dirty="0"/>
          </a:p>
          <a:p>
            <a:r>
              <a:rPr lang="en-US" dirty="0"/>
              <a:t>improper use of conservatorship, guardianship or power of attorney</a:t>
            </a:r>
          </a:p>
          <a:p>
            <a:endParaRPr lang="en-US" dirty="0"/>
          </a:p>
          <a:p>
            <a:r>
              <a:rPr lang="en-US" dirty="0"/>
              <a:t>advising or recommending that the elder purchase an inappropriate investment</a:t>
            </a:r>
          </a:p>
          <a:p>
            <a:endParaRPr lang="en-US" dirty="0"/>
          </a:p>
          <a:p>
            <a:r>
              <a:rPr lang="en-US" dirty="0"/>
              <a:t>using misleading advertising to promote or sell a financial product to seniors</a:t>
            </a:r>
          </a:p>
        </p:txBody>
      </p:sp>
    </p:spTree>
    <p:extLst>
      <p:ext uri="{BB962C8B-B14F-4D97-AF65-F5344CB8AC3E}">
        <p14:creationId xmlns:p14="http://schemas.microsoft.com/office/powerpoint/2010/main" val="7921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Undue Influence defined:</a:t>
            </a:r>
            <a:endParaRPr lang="en-US" b="1" dirty="0"/>
          </a:p>
        </p:txBody>
      </p:sp>
      <p:sp>
        <p:nvSpPr>
          <p:cNvPr id="3" name="Content Placeholder 2"/>
          <p:cNvSpPr>
            <a:spLocks noGrp="1"/>
          </p:cNvSpPr>
          <p:nvPr>
            <p:ph sz="quarter" idx="1"/>
          </p:nvPr>
        </p:nvSpPr>
        <p:spPr>
          <a:xfrm>
            <a:off x="1676400" y="1600200"/>
            <a:ext cx="8915400" cy="5257800"/>
          </a:xfrm>
        </p:spPr>
        <p:txBody>
          <a:bodyPr>
            <a:noAutofit/>
          </a:bodyPr>
          <a:lstStyle/>
          <a:p>
            <a:pPr marL="0" indent="0">
              <a:buNone/>
            </a:pPr>
            <a:r>
              <a:rPr lang="en-US" sz="1350" dirty="0"/>
              <a:t>W &amp; I Code § 15610.70 defines undue influence as follows:</a:t>
            </a:r>
          </a:p>
          <a:p>
            <a:pPr marL="0" indent="0">
              <a:buNone/>
            </a:pPr>
            <a:r>
              <a:rPr lang="en-US" sz="1350" dirty="0"/>
              <a:t>          (a) “Undue influence” means excessive persuasion that causes another person to act or refrain from acting by overcoming that person’s free will and results in inequity.   In determining whether a result was produced by undue influence, all of the following shall be considered:</a:t>
            </a:r>
          </a:p>
          <a:p>
            <a:pPr marL="0" indent="0">
              <a:buNone/>
            </a:pPr>
            <a:r>
              <a:rPr lang="en-US" sz="1350" dirty="0"/>
              <a:t>(1) The vulnerability of the victim.  Evidence of vulnerability may include, but is not limited to, incapacity, illness, disability, injury, age, education, impaired cognitive function, emotional distress, isolation or dependency, and whether the influencer knew or should have known of the alleged victim’s vulnerability.</a:t>
            </a:r>
          </a:p>
          <a:p>
            <a:pPr marL="0" indent="0">
              <a:buNone/>
            </a:pPr>
            <a:r>
              <a:rPr lang="en-US" sz="1350" dirty="0"/>
              <a:t>(2) The influencer’s apparent authority.  Evidence of apparent authority may include, but is not limited to, status as a fiduciary, family member, care provider, health care professional, legal professional, spiritual advisor, expert, or other qualification.</a:t>
            </a:r>
          </a:p>
          <a:p>
            <a:pPr marL="0" indent="0">
              <a:buNone/>
            </a:pPr>
            <a:r>
              <a:rPr lang="en-US" sz="1350" dirty="0"/>
              <a:t>(3) The actions or tactics used by the influencer.  Evidence of actions or tactics used may include, but is not limited to, all of the following:</a:t>
            </a:r>
          </a:p>
          <a:p>
            <a:pPr marL="0" indent="0">
              <a:buNone/>
            </a:pPr>
            <a:r>
              <a:rPr lang="en-US" sz="1350" dirty="0"/>
              <a:t>          (A) Controlling necessaries of life, medication, the victim’s interactions with others, access to information or sleep.</a:t>
            </a:r>
          </a:p>
          <a:p>
            <a:pPr marL="0" indent="0">
              <a:buNone/>
            </a:pPr>
            <a:r>
              <a:rPr lang="en-US" sz="1350" dirty="0"/>
              <a:t>          (B) Use of affection, intimidation or coercion.</a:t>
            </a:r>
          </a:p>
          <a:p>
            <a:pPr marL="0" indent="0">
              <a:buNone/>
            </a:pPr>
            <a:r>
              <a:rPr lang="en-US" sz="1350" dirty="0"/>
              <a:t>          (C) Initiation of changes in personal or property rights, use of haste or secrecy in effecting those changes, effecting changes at inappropriate times and places, and claims of expertise in effecting changes.</a:t>
            </a:r>
          </a:p>
          <a:p>
            <a:pPr marL="0" indent="0">
              <a:buNone/>
            </a:pPr>
            <a:r>
              <a:rPr lang="en-US" sz="1350" dirty="0"/>
              <a:t>(4) The equity of the result.  Evidence of the equity of the result may include, but is not limited to, the economic consequences to the victim, any divergence from the victim’s prior intent or course of conduct or dealing, the relationship of the value conveyed to the value of any services or consideration received, or the appropriateness of the change in light of the length and nature of the relationship.</a:t>
            </a:r>
          </a:p>
          <a:p>
            <a:pPr marL="0" indent="0">
              <a:buNone/>
            </a:pPr>
            <a:r>
              <a:rPr lang="en-US" sz="1350" dirty="0"/>
              <a:t>          (b) Evidence of an inequitable result, without more, is not sufficient to prove undue influence. </a:t>
            </a:r>
          </a:p>
        </p:txBody>
      </p:sp>
    </p:spTree>
    <p:extLst>
      <p:ext uri="{BB962C8B-B14F-4D97-AF65-F5344CB8AC3E}">
        <p14:creationId xmlns:p14="http://schemas.microsoft.com/office/powerpoint/2010/main" val="78296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Examples from Case Law of Instruments That Were Voided Based on Undue Influence:</a:t>
            </a:r>
            <a:endParaRPr lang="en-US" sz="2800" b="1" dirty="0"/>
          </a:p>
        </p:txBody>
      </p:sp>
      <p:sp>
        <p:nvSpPr>
          <p:cNvPr id="3" name="Content Placeholder 2"/>
          <p:cNvSpPr>
            <a:spLocks noGrp="1"/>
          </p:cNvSpPr>
          <p:nvPr>
            <p:ph sz="quarter" idx="1"/>
          </p:nvPr>
        </p:nvSpPr>
        <p:spPr>
          <a:xfrm>
            <a:off x="1676400" y="1600200"/>
            <a:ext cx="8915400" cy="5257800"/>
          </a:xfrm>
        </p:spPr>
        <p:txBody>
          <a:bodyPr>
            <a:noAutofit/>
          </a:bodyPr>
          <a:lstStyle/>
          <a:p>
            <a:pPr marL="0" indent="0">
              <a:buNone/>
            </a:pPr>
            <a:r>
              <a:rPr lang="en-US" sz="1600" i="1" dirty="0" err="1"/>
              <a:t>Lintz</a:t>
            </a:r>
            <a:r>
              <a:rPr lang="en-US" sz="1600" i="1" dirty="0"/>
              <a:t> v. </a:t>
            </a:r>
            <a:r>
              <a:rPr lang="en-US" sz="1600" i="1" dirty="0" err="1"/>
              <a:t>Lintz</a:t>
            </a:r>
            <a:r>
              <a:rPr lang="en-US" sz="1600" i="1" dirty="0"/>
              <a:t> </a:t>
            </a:r>
            <a:r>
              <a:rPr lang="en-US" sz="1600" dirty="0"/>
              <a:t>(2014) 222 Cal. App.4th 1346 [decedent was fearful of the defendant, defendant took an increasingly active role with respect to the decedent’s estate planning which benefitted the defendant, defendant misinformed the decedent’s lawyers regarding the decedent’s testamentary wishes, the decedent was not independently represented when he signed the documents at issue; the documents disinherited the decedent’s youngest child who he adored and the dispositions of assets in the documents were inconsistent with the decedent’s prior actions and statements] </a:t>
            </a:r>
          </a:p>
          <a:p>
            <a:endParaRPr lang="en-US" sz="1600" dirty="0"/>
          </a:p>
          <a:p>
            <a:pPr marL="0" indent="0">
              <a:buNone/>
            </a:pPr>
            <a:r>
              <a:rPr lang="en-US" sz="1600" i="1" dirty="0"/>
              <a:t>Olson v. Washington </a:t>
            </a:r>
            <a:r>
              <a:rPr lang="en-US" sz="1600" dirty="0"/>
              <a:t>(1936) 18 Cal. App.2d 85 [the decedent was mentally and physically infirm, she had a very close relationship with the defendant, the decedent received no consideration in return, and no independent persons were present when the joint account at issue was created]</a:t>
            </a:r>
          </a:p>
          <a:p>
            <a:endParaRPr lang="en-US" sz="1600" dirty="0"/>
          </a:p>
          <a:p>
            <a:pPr marL="0" indent="0">
              <a:buNone/>
            </a:pPr>
            <a:r>
              <a:rPr lang="en-US" sz="1600" i="1" dirty="0"/>
              <a:t>Longmire v. Kruger </a:t>
            </a:r>
            <a:r>
              <a:rPr lang="en-US" sz="1600" dirty="0"/>
              <a:t>(1926) 80 Cal. App.230 [the decedent and the grandson had a close relationship; the widow had implicit confidence in the grandson; the decedent was elderly, infirm, partially blind and mentally and physically impaired by age and sickness; the grandson was young and healthy; the deed effected a material change in the decedent’s Will that was not satisfactorily explained; the grandson obtained the bulk of the decedent’s estate for no consideration; the deed was kept a secret for a period of time and was not recorded; and the deed was executed when nobody else was present except the decedent, the grandson and an attorney procured by the grandson]</a:t>
            </a:r>
          </a:p>
        </p:txBody>
      </p:sp>
    </p:spTree>
    <p:extLst>
      <p:ext uri="{BB962C8B-B14F-4D97-AF65-F5344CB8AC3E}">
        <p14:creationId xmlns:p14="http://schemas.microsoft.com/office/powerpoint/2010/main" val="248089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Signs of Diminished Capacity</a:t>
            </a:r>
            <a:endParaRPr lang="en-US" sz="3600" b="1" dirty="0"/>
          </a:p>
        </p:txBody>
      </p:sp>
      <p:sp>
        <p:nvSpPr>
          <p:cNvPr id="3" name="Content Placeholder 2"/>
          <p:cNvSpPr>
            <a:spLocks noGrp="1"/>
          </p:cNvSpPr>
          <p:nvPr>
            <p:ph sz="quarter" idx="1"/>
          </p:nvPr>
        </p:nvSpPr>
        <p:spPr>
          <a:xfrm>
            <a:off x="1676400" y="1606463"/>
            <a:ext cx="8915400" cy="5257800"/>
          </a:xfrm>
        </p:spPr>
        <p:txBody>
          <a:bodyPr>
            <a:noAutofit/>
          </a:bodyPr>
          <a:lstStyle/>
          <a:p>
            <a:r>
              <a:rPr lang="en-US" sz="1800" dirty="0"/>
              <a:t>taking longer to complete financial tasks</a:t>
            </a:r>
          </a:p>
          <a:p>
            <a:r>
              <a:rPr lang="en-US" sz="1800" dirty="0"/>
              <a:t>missing key details in financial documents</a:t>
            </a:r>
          </a:p>
          <a:p>
            <a:r>
              <a:rPr lang="en-US" sz="1800" dirty="0"/>
              <a:t>not paying bills</a:t>
            </a:r>
          </a:p>
          <a:p>
            <a:r>
              <a:rPr lang="en-US" sz="1800" dirty="0"/>
              <a:t>confusion about accounts, funds and transactions</a:t>
            </a:r>
          </a:p>
          <a:p>
            <a:r>
              <a:rPr lang="en-US" sz="1800" dirty="0"/>
              <a:t>difficulty with everyday math</a:t>
            </a:r>
          </a:p>
          <a:p>
            <a:r>
              <a:rPr lang="en-US" sz="1800" dirty="0"/>
              <a:t>decreased understanding of financial concepts</a:t>
            </a:r>
          </a:p>
          <a:p>
            <a:r>
              <a:rPr lang="en-US" sz="1800" dirty="0"/>
              <a:t>difficulty identifying investment risk </a:t>
            </a:r>
          </a:p>
          <a:p>
            <a:r>
              <a:rPr lang="en-US" sz="1800" dirty="0"/>
              <a:t>unfounded concern about nature and extent of their finances </a:t>
            </a:r>
          </a:p>
          <a:p>
            <a:r>
              <a:rPr lang="en-US" sz="1800" dirty="0"/>
              <a:t>memory loss</a:t>
            </a:r>
          </a:p>
          <a:p>
            <a:r>
              <a:rPr lang="en-US" sz="1800" dirty="0"/>
              <a:t>drastic mood swings</a:t>
            </a:r>
          </a:p>
          <a:p>
            <a:r>
              <a:rPr lang="en-US" sz="1800" dirty="0"/>
              <a:t>changes in personality</a:t>
            </a:r>
          </a:p>
          <a:p>
            <a:r>
              <a:rPr lang="en-US" sz="1800" dirty="0"/>
              <a:t>increased passivity</a:t>
            </a:r>
          </a:p>
        </p:txBody>
      </p:sp>
    </p:spTree>
    <p:extLst>
      <p:ext uri="{BB962C8B-B14F-4D97-AF65-F5344CB8AC3E}">
        <p14:creationId xmlns:p14="http://schemas.microsoft.com/office/powerpoint/2010/main" val="193788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8153400" cy="990600"/>
          </a:xfrm>
        </p:spPr>
        <p:txBody>
          <a:bodyPr>
            <a:noAutofit/>
          </a:bodyPr>
          <a:lstStyle/>
          <a:p>
            <a:pPr algn="ctr"/>
            <a:r>
              <a:rPr lang="en-US" sz="3200" dirty="0"/>
              <a:t>Red Flags of Potential Financial Elder Abuse</a:t>
            </a:r>
            <a:endParaRPr lang="en-US" sz="3200" b="1" dirty="0"/>
          </a:p>
        </p:txBody>
      </p:sp>
      <p:sp>
        <p:nvSpPr>
          <p:cNvPr id="3" name="Content Placeholder 2"/>
          <p:cNvSpPr>
            <a:spLocks noGrp="1"/>
          </p:cNvSpPr>
          <p:nvPr>
            <p:ph sz="quarter" idx="1"/>
          </p:nvPr>
        </p:nvSpPr>
        <p:spPr>
          <a:xfrm>
            <a:off x="1524000" y="1606463"/>
            <a:ext cx="9144000" cy="5257800"/>
          </a:xfrm>
        </p:spPr>
        <p:txBody>
          <a:bodyPr>
            <a:noAutofit/>
          </a:bodyPr>
          <a:lstStyle/>
          <a:p>
            <a:r>
              <a:rPr lang="en-US" sz="1200" dirty="0"/>
              <a:t>reluctance to discuss financial matters that were previously discussed as a matter of course</a:t>
            </a:r>
          </a:p>
          <a:p>
            <a:r>
              <a:rPr lang="en-US" sz="1200" dirty="0"/>
              <a:t>sudden, atypical or unexplained withdrawals, wire transfers, or disbursements by the elder or someone with a Power of Attorney for the elder</a:t>
            </a:r>
          </a:p>
          <a:p>
            <a:r>
              <a:rPr lang="en-US" sz="1200" dirty="0"/>
              <a:t>abrupt or unexplained changes in legal documents or beneficiaries</a:t>
            </a:r>
          </a:p>
          <a:p>
            <a:r>
              <a:rPr lang="en-US" sz="1200" dirty="0"/>
              <a:t>sudden changes in elder’s bank or investment accounts, practices, transactions, investment style</a:t>
            </a:r>
          </a:p>
          <a:p>
            <a:r>
              <a:rPr lang="en-US" sz="1200" dirty="0"/>
              <a:t>client has recently purchased one or more potentially abusive financial products</a:t>
            </a:r>
          </a:p>
          <a:p>
            <a:r>
              <a:rPr lang="en-US" sz="1200" dirty="0"/>
              <a:t>forged or suspicious or abnormal signatures</a:t>
            </a:r>
          </a:p>
          <a:p>
            <a:r>
              <a:rPr lang="en-US" sz="1200" dirty="0"/>
              <a:t>new signers added to the elder’s account, or newly formed joint accounts between the elder and another individual</a:t>
            </a:r>
          </a:p>
          <a:p>
            <a:r>
              <a:rPr lang="en-US" sz="1200" dirty="0"/>
              <a:t>indicia of diminished physical or mental capacity/confusion </a:t>
            </a:r>
          </a:p>
          <a:p>
            <a:r>
              <a:rPr lang="en-US" sz="1200" dirty="0"/>
              <a:t>excessive interest in finances of an elder by family members, caregiver or others</a:t>
            </a:r>
          </a:p>
          <a:p>
            <a:r>
              <a:rPr lang="en-US" sz="1200" dirty="0"/>
              <a:t>family member/caregiver does not allow client to speak for themselves or is reluctant to leave client’s side during conversations/ “coaching” is overheard or evident in conversations with the elder</a:t>
            </a:r>
          </a:p>
          <a:p>
            <a:r>
              <a:rPr lang="en-US" sz="1200" dirty="0"/>
              <a:t>new individual appears on the scene and/or attempts to conduct financial transactions on behalf of the elder or impersonates the client or the client’s POA/agent </a:t>
            </a:r>
          </a:p>
          <a:p>
            <a:r>
              <a:rPr lang="en-US" sz="1200" dirty="0"/>
              <a:t>the client appears to be suddenly isolated from friends and family</a:t>
            </a:r>
          </a:p>
          <a:p>
            <a:r>
              <a:rPr lang="en-US" sz="1200" dirty="0"/>
              <a:t>-inability to contact or directly speak to the elder</a:t>
            </a:r>
          </a:p>
          <a:p>
            <a:r>
              <a:rPr lang="en-US" sz="1200" dirty="0"/>
              <a:t>changes in behavior (</a:t>
            </a:r>
            <a:r>
              <a:rPr lang="en-US" sz="1200" dirty="0" err="1"/>
              <a:t>ie</a:t>
            </a:r>
            <a:r>
              <a:rPr lang="en-US" sz="1200" dirty="0"/>
              <a:t> elder appears fearful, withdrawn, quiet when they used to be talkative)</a:t>
            </a:r>
          </a:p>
          <a:p>
            <a:r>
              <a:rPr lang="en-US" sz="1200" dirty="0"/>
              <a:t>client appears to be forgetful</a:t>
            </a:r>
          </a:p>
          <a:p>
            <a:r>
              <a:rPr lang="en-US" sz="1200" dirty="0"/>
              <a:t>substandard care or unpaid bills despite the apparent availability of adequate financial resources (</a:t>
            </a:r>
            <a:r>
              <a:rPr lang="en-US" sz="1200" dirty="0" err="1"/>
              <a:t>ie</a:t>
            </a:r>
            <a:r>
              <a:rPr lang="en-US" sz="1200" dirty="0"/>
              <a:t> disheveled appearance, poor hygiene, home or residence is missing possessions or without heat, client claims to have been evicted or to not have a place to live)</a:t>
            </a:r>
          </a:p>
          <a:p>
            <a:r>
              <a:rPr lang="en-US" sz="1200" dirty="0"/>
              <a:t>admission of financial exploitation or suspected exploitation</a:t>
            </a:r>
          </a:p>
        </p:txBody>
      </p:sp>
    </p:spTree>
    <p:extLst>
      <p:ext uri="{BB962C8B-B14F-4D97-AF65-F5344CB8AC3E}">
        <p14:creationId xmlns:p14="http://schemas.microsoft.com/office/powerpoint/2010/main" val="3992889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Potentially Abusive Products</a:t>
            </a:r>
            <a:endParaRPr lang="en-US" sz="3600" b="1" dirty="0"/>
          </a:p>
        </p:txBody>
      </p:sp>
      <p:sp>
        <p:nvSpPr>
          <p:cNvPr id="3" name="Content Placeholder 2"/>
          <p:cNvSpPr>
            <a:spLocks noGrp="1"/>
          </p:cNvSpPr>
          <p:nvPr>
            <p:ph sz="quarter" idx="1"/>
          </p:nvPr>
        </p:nvSpPr>
        <p:spPr>
          <a:xfrm>
            <a:off x="1524000" y="1524001"/>
            <a:ext cx="9067800" cy="5340262"/>
          </a:xfrm>
        </p:spPr>
        <p:txBody>
          <a:bodyPr>
            <a:noAutofit/>
          </a:bodyPr>
          <a:lstStyle/>
          <a:p>
            <a:pPr marL="0" indent="0">
              <a:buNone/>
            </a:pPr>
            <a:r>
              <a:rPr lang="en-US" sz="1400" dirty="0"/>
              <a:t>Characteristics of potentially abusive products:  </a:t>
            </a:r>
          </a:p>
          <a:p>
            <a:pPr lvl="1"/>
            <a:r>
              <a:rPr lang="en-US" sz="1400" dirty="0"/>
              <a:t>illiquid</a:t>
            </a:r>
          </a:p>
          <a:p>
            <a:pPr lvl="1"/>
            <a:r>
              <a:rPr lang="en-US" sz="1400" dirty="0"/>
              <a:t>overly speculative or risky (market, inflation or issuer credit risk)</a:t>
            </a:r>
          </a:p>
          <a:p>
            <a:pPr lvl="1"/>
            <a:r>
              <a:rPr lang="en-US" sz="1400" dirty="0"/>
              <a:t>not transparent (</a:t>
            </a:r>
            <a:r>
              <a:rPr lang="en-US" sz="1400" dirty="0" err="1"/>
              <a:t>ie</a:t>
            </a:r>
            <a:r>
              <a:rPr lang="en-US" sz="1400" dirty="0"/>
              <a:t> share price not tied to a market value, information on assets, revenues </a:t>
            </a:r>
            <a:r>
              <a:rPr lang="en-US" sz="1400" dirty="0" err="1"/>
              <a:t>etc</a:t>
            </a:r>
            <a:r>
              <a:rPr lang="en-US" sz="1400" dirty="0"/>
              <a:t> not easily identifiable or easy to follow)</a:t>
            </a:r>
          </a:p>
          <a:p>
            <a:pPr lvl="1"/>
            <a:r>
              <a:rPr lang="en-US" sz="1400" dirty="0"/>
              <a:t>not backed by a financially solvent entity or enforceable security interest </a:t>
            </a:r>
          </a:p>
          <a:p>
            <a:pPr lvl="1"/>
            <a:r>
              <a:rPr lang="en-US" sz="1400" dirty="0"/>
              <a:t>funded by the investor taking out a personal loan/mortgaging real property</a:t>
            </a:r>
          </a:p>
          <a:p>
            <a:pPr marL="0" indent="0">
              <a:buNone/>
            </a:pPr>
            <a:r>
              <a:rPr lang="en-US" sz="1400" dirty="0"/>
              <a:t>Examples of potentially abusive products:</a:t>
            </a:r>
          </a:p>
          <a:p>
            <a:pPr lvl="1"/>
            <a:r>
              <a:rPr lang="en-US" sz="1400" dirty="0"/>
              <a:t>deferred variable annuities</a:t>
            </a:r>
          </a:p>
          <a:p>
            <a:pPr lvl="1"/>
            <a:r>
              <a:rPr lang="en-US" sz="1400" dirty="0"/>
              <a:t>equity indexed annuities</a:t>
            </a:r>
          </a:p>
          <a:p>
            <a:pPr lvl="1"/>
            <a:r>
              <a:rPr lang="en-US" sz="1400" dirty="0"/>
              <a:t>variable life settlements</a:t>
            </a:r>
          </a:p>
          <a:p>
            <a:pPr lvl="1"/>
            <a:r>
              <a:rPr lang="en-US" sz="1400" dirty="0"/>
              <a:t>private placement investments (tenancies in common, non-traded Real Estate Investment Trusts, unsecured notes, investments in a start-up business, limited partnerships)</a:t>
            </a:r>
          </a:p>
          <a:p>
            <a:pPr lvl="1"/>
            <a:r>
              <a:rPr lang="en-US" sz="1400" dirty="0"/>
              <a:t>private loans to real estate developers</a:t>
            </a:r>
          </a:p>
          <a:p>
            <a:pPr lvl="1"/>
            <a:r>
              <a:rPr lang="en-US" sz="1400" dirty="0"/>
              <a:t>complex structured products (</a:t>
            </a:r>
            <a:r>
              <a:rPr lang="en-US" sz="1400" dirty="0" err="1"/>
              <a:t>ie</a:t>
            </a:r>
            <a:r>
              <a:rPr lang="en-US" sz="1400" dirty="0"/>
              <a:t> collateralized debt obligations)</a:t>
            </a:r>
          </a:p>
          <a:p>
            <a:pPr lvl="1"/>
            <a:r>
              <a:rPr lang="en-US" sz="1400" dirty="0"/>
              <a:t>new life insurance policies with expensive premiums</a:t>
            </a:r>
          </a:p>
          <a:p>
            <a:pPr lvl="1"/>
            <a:r>
              <a:rPr lang="en-US" sz="1400" dirty="0"/>
              <a:t>mortgaging home equity for investment or insurance purposes</a:t>
            </a:r>
          </a:p>
          <a:p>
            <a:pPr lvl="1"/>
            <a:r>
              <a:rPr lang="en-US" sz="1400" dirty="0"/>
              <a:t>using retirement savings to invest in high risk investments</a:t>
            </a:r>
          </a:p>
        </p:txBody>
      </p:sp>
    </p:spTree>
    <p:extLst>
      <p:ext uri="{BB962C8B-B14F-4D97-AF65-F5344CB8AC3E}">
        <p14:creationId xmlns:p14="http://schemas.microsoft.com/office/powerpoint/2010/main" val="386012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8153400" cy="990600"/>
          </a:xfrm>
        </p:spPr>
        <p:txBody>
          <a:bodyPr>
            <a:noAutofit/>
          </a:bodyPr>
          <a:lstStyle/>
          <a:p>
            <a:pPr algn="ctr"/>
            <a:r>
              <a:rPr lang="en-US" sz="3200" dirty="0"/>
              <a:t>Mandated Reporters of Financial Elder Abuse</a:t>
            </a:r>
            <a:endParaRPr lang="en-US" sz="3200" b="1" dirty="0"/>
          </a:p>
        </p:txBody>
      </p:sp>
      <p:sp>
        <p:nvSpPr>
          <p:cNvPr id="3" name="Content Placeholder 2"/>
          <p:cNvSpPr>
            <a:spLocks noGrp="1"/>
          </p:cNvSpPr>
          <p:nvPr>
            <p:ph sz="quarter" idx="1"/>
          </p:nvPr>
        </p:nvSpPr>
        <p:spPr>
          <a:xfrm>
            <a:off x="1524000" y="1447800"/>
            <a:ext cx="9144000" cy="5340262"/>
          </a:xfrm>
        </p:spPr>
        <p:txBody>
          <a:bodyPr>
            <a:noAutofit/>
          </a:bodyPr>
          <a:lstStyle/>
          <a:p>
            <a:pPr marL="0" indent="0">
              <a:buNone/>
            </a:pPr>
            <a:endParaRPr lang="en-US" sz="1800" dirty="0"/>
          </a:p>
          <a:p>
            <a:pPr marL="0" indent="0">
              <a:buNone/>
            </a:pPr>
            <a:r>
              <a:rPr lang="en-US" sz="1800" dirty="0"/>
              <a:t>The following persons must report known or reasonably suspected financial elder abuse to adult protective services or local law enforcement:</a:t>
            </a:r>
          </a:p>
          <a:p>
            <a:r>
              <a:rPr lang="en-US" sz="1800" dirty="0"/>
              <a:t>care-givers (full or part-time)</a:t>
            </a:r>
          </a:p>
          <a:p>
            <a:r>
              <a:rPr lang="en-US" sz="1800" dirty="0"/>
              <a:t>administrators, supervisors and licensed staff of any public or private facility that provides care or services to elder or dependent adults</a:t>
            </a:r>
          </a:p>
          <a:p>
            <a:r>
              <a:rPr lang="en-US" sz="1800" dirty="0"/>
              <a:t>health practitioners</a:t>
            </a:r>
          </a:p>
          <a:p>
            <a:r>
              <a:rPr lang="en-US" sz="1800" dirty="0"/>
              <a:t>clergy members</a:t>
            </a:r>
          </a:p>
          <a:p>
            <a:r>
              <a:rPr lang="en-US" sz="1800" dirty="0"/>
              <a:t>employees of Adult Protective Services</a:t>
            </a:r>
          </a:p>
          <a:p>
            <a:r>
              <a:rPr lang="en-US" sz="1800" dirty="0"/>
              <a:t>employees of local law enforcement agencies </a:t>
            </a:r>
          </a:p>
          <a:p>
            <a:endParaRPr lang="en-US" sz="1800" dirty="0"/>
          </a:p>
          <a:p>
            <a:pPr marL="0" indent="0">
              <a:buNone/>
            </a:pPr>
            <a:r>
              <a:rPr lang="pl-PL" sz="1800" dirty="0"/>
              <a:t>(Cal. W &amp; I Code </a:t>
            </a:r>
            <a:r>
              <a:rPr lang="en-US" sz="1800" dirty="0"/>
              <a:t>§</a:t>
            </a:r>
            <a:r>
              <a:rPr lang="pl-PL" sz="1800" dirty="0"/>
              <a:t> 15630)</a:t>
            </a:r>
          </a:p>
        </p:txBody>
      </p:sp>
    </p:spTree>
    <p:extLst>
      <p:ext uri="{BB962C8B-B14F-4D97-AF65-F5344CB8AC3E}">
        <p14:creationId xmlns:p14="http://schemas.microsoft.com/office/powerpoint/2010/main" val="602080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3414</Words>
  <Application>Microsoft Office PowerPoint</Application>
  <PresentationFormat>Widescreen</PresentationFormat>
  <Paragraphs>233</Paragraphs>
  <Slides>20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Tw Cen MT</vt:lpstr>
      <vt:lpstr>Wingdings</vt:lpstr>
      <vt:lpstr>Wingdings 2</vt:lpstr>
      <vt:lpstr>1_Median</vt:lpstr>
      <vt:lpstr>Financial Elder Abuse</vt:lpstr>
      <vt:lpstr>Financial Elder Abuse Defined</vt:lpstr>
      <vt:lpstr>Examples of Elder Financial Abuse</vt:lpstr>
      <vt:lpstr>Undue Influence defined:</vt:lpstr>
      <vt:lpstr>Examples from Case Law of Instruments That Were Voided Based on Undue Influence:</vt:lpstr>
      <vt:lpstr>Signs of Diminished Capacity</vt:lpstr>
      <vt:lpstr>Red Flags of Potential Financial Elder Abuse</vt:lpstr>
      <vt:lpstr>Potentially Abusive Products</vt:lpstr>
      <vt:lpstr>Mandated Reporters of Financial Elder Abuse</vt:lpstr>
      <vt:lpstr>Obligations of Fiduciaries and Other Professionals</vt:lpstr>
      <vt:lpstr>Aiding and Abetting Liability</vt:lpstr>
      <vt:lpstr>Special Duties of Securities Brokers and Broker-Dealers - FINRA Rules</vt:lpstr>
      <vt:lpstr>Special Duties of Securities Brokers and Broker-Dealers - FINRA Rules Cont.</vt:lpstr>
      <vt:lpstr>Special Duties of Securities Brokers and Broker-Dealers  - FINRA Rules Cont.</vt:lpstr>
      <vt:lpstr>Special Duties of Securities Brokers and Broker-Dealers  - FINRA Rules Cont.</vt:lpstr>
      <vt:lpstr>Special Duties of Securities Brokers and Broker-Dealers - Internal Firm Rules</vt:lpstr>
      <vt:lpstr>Special considerations for attorneys</vt:lpstr>
      <vt:lpstr>What can you do if you suspect financial elder abuse?</vt:lpstr>
      <vt:lpstr>Scenarios</vt:lpstr>
      <vt:lpstr>Scenarios Cont’d.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Melinda</cp:lastModifiedBy>
  <cp:revision>48</cp:revision>
  <dcterms:created xsi:type="dcterms:W3CDTF">2017-10-31T18:11:23Z</dcterms:created>
  <dcterms:modified xsi:type="dcterms:W3CDTF">2018-05-15T19:05:59Z</dcterms:modified>
</cp:coreProperties>
</file>